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10"/>
  </p:normalViewPr>
  <p:slideViewPr>
    <p:cSldViewPr snapToGrid="0" snapToObjects="1">
      <p:cViewPr varScale="1">
        <p:scale>
          <a:sx n="78" d="100"/>
          <a:sy n="78" d="100"/>
        </p:scale>
        <p:origin x="77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53808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10" Type="http://schemas.openxmlformats.org/officeDocument/2006/relationships/image" Target="../media/image12.jpe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13" Type="http://schemas.openxmlformats.org/officeDocument/2006/relationships/image" Target="../media/image22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1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svg"/><Relationship Id="rId11" Type="http://schemas.openxmlformats.org/officeDocument/2006/relationships/image" Target="../media/image6.png"/><Relationship Id="rId5" Type="http://schemas.openxmlformats.org/officeDocument/2006/relationships/image" Target="../media/image15.png"/><Relationship Id="rId10" Type="http://schemas.openxmlformats.org/officeDocument/2006/relationships/image" Target="../media/image20.sv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3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13" Type="http://schemas.openxmlformats.org/officeDocument/2006/relationships/image" Target="../media/image33.png"/><Relationship Id="rId18" Type="http://schemas.openxmlformats.org/officeDocument/2006/relationships/image" Target="../media/image37.png"/><Relationship Id="rId26" Type="http://schemas.openxmlformats.org/officeDocument/2006/relationships/image" Target="../media/image45.jpeg"/><Relationship Id="rId3" Type="http://schemas.openxmlformats.org/officeDocument/2006/relationships/image" Target="../media/image24.png"/><Relationship Id="rId21" Type="http://schemas.openxmlformats.org/officeDocument/2006/relationships/image" Target="../media/image40.jpe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17" Type="http://schemas.openxmlformats.org/officeDocument/2006/relationships/image" Target="../media/image36.png"/><Relationship Id="rId25" Type="http://schemas.openxmlformats.org/officeDocument/2006/relationships/image" Target="../media/image44.png"/><Relationship Id="rId2" Type="http://schemas.openxmlformats.org/officeDocument/2006/relationships/notesSlide" Target="../notesSlides/notesSlide4.xml"/><Relationship Id="rId16" Type="http://schemas.microsoft.com/office/2007/relationships/hdphoto" Target="../media/hdphoto1.wdp"/><Relationship Id="rId20" Type="http://schemas.openxmlformats.org/officeDocument/2006/relationships/image" Target="../media/image3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svg"/><Relationship Id="rId11" Type="http://schemas.openxmlformats.org/officeDocument/2006/relationships/image" Target="../media/image31.jpeg"/><Relationship Id="rId24" Type="http://schemas.openxmlformats.org/officeDocument/2006/relationships/image" Target="../media/image43.png"/><Relationship Id="rId5" Type="http://schemas.openxmlformats.org/officeDocument/2006/relationships/image" Target="../media/image6.png"/><Relationship Id="rId15" Type="http://schemas.openxmlformats.org/officeDocument/2006/relationships/image" Target="../media/image35.png"/><Relationship Id="rId23" Type="http://schemas.openxmlformats.org/officeDocument/2006/relationships/image" Target="../media/image42.jpeg"/><Relationship Id="rId28" Type="http://schemas.openxmlformats.org/officeDocument/2006/relationships/image" Target="../media/image47.jpeg"/><Relationship Id="rId10" Type="http://schemas.openxmlformats.org/officeDocument/2006/relationships/image" Target="../media/image30.svg"/><Relationship Id="rId19" Type="http://schemas.openxmlformats.org/officeDocument/2006/relationships/image" Target="../media/image38.png"/><Relationship Id="rId4" Type="http://schemas.openxmlformats.org/officeDocument/2006/relationships/image" Target="../media/image25.svg"/><Relationship Id="rId9" Type="http://schemas.openxmlformats.org/officeDocument/2006/relationships/image" Target="../media/image29.png"/><Relationship Id="rId14" Type="http://schemas.openxmlformats.org/officeDocument/2006/relationships/image" Target="../media/image34.jpeg"/><Relationship Id="rId22" Type="http://schemas.openxmlformats.org/officeDocument/2006/relationships/image" Target="../media/image41.jpeg"/><Relationship Id="rId27" Type="http://schemas.openxmlformats.org/officeDocument/2006/relationships/image" Target="../media/image4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svg"/><Relationship Id="rId5" Type="http://schemas.openxmlformats.org/officeDocument/2006/relationships/image" Target="../media/image22.png"/><Relationship Id="rId4" Type="http://schemas.openxmlformats.org/officeDocument/2006/relationships/image" Target="../media/image21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svg"/><Relationship Id="rId13" Type="http://schemas.openxmlformats.org/officeDocument/2006/relationships/image" Target="../media/image56.png"/><Relationship Id="rId18" Type="http://schemas.openxmlformats.org/officeDocument/2006/relationships/image" Target="../media/image61.svg"/><Relationship Id="rId3" Type="http://schemas.openxmlformats.org/officeDocument/2006/relationships/image" Target="../media/image6.png"/><Relationship Id="rId21" Type="http://schemas.openxmlformats.org/officeDocument/2006/relationships/image" Target="../media/image64.png"/><Relationship Id="rId7" Type="http://schemas.openxmlformats.org/officeDocument/2006/relationships/image" Target="../media/image50.png"/><Relationship Id="rId12" Type="http://schemas.openxmlformats.org/officeDocument/2006/relationships/image" Target="../media/image55.svg"/><Relationship Id="rId17" Type="http://schemas.openxmlformats.org/officeDocument/2006/relationships/image" Target="../media/image60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59.svg"/><Relationship Id="rId20" Type="http://schemas.openxmlformats.org/officeDocument/2006/relationships/image" Target="../media/image63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.svg"/><Relationship Id="rId11" Type="http://schemas.openxmlformats.org/officeDocument/2006/relationships/image" Target="../media/image54.png"/><Relationship Id="rId5" Type="http://schemas.openxmlformats.org/officeDocument/2006/relationships/image" Target="../media/image8.png"/><Relationship Id="rId15" Type="http://schemas.openxmlformats.org/officeDocument/2006/relationships/image" Target="../media/image58.png"/><Relationship Id="rId10" Type="http://schemas.openxmlformats.org/officeDocument/2006/relationships/image" Target="../media/image53.svg"/><Relationship Id="rId19" Type="http://schemas.openxmlformats.org/officeDocument/2006/relationships/image" Target="../media/image62.png"/><Relationship Id="rId4" Type="http://schemas.openxmlformats.org/officeDocument/2006/relationships/image" Target="../media/image7.svg"/><Relationship Id="rId9" Type="http://schemas.openxmlformats.org/officeDocument/2006/relationships/image" Target="../media/image52.png"/><Relationship Id="rId14" Type="http://schemas.openxmlformats.org/officeDocument/2006/relationships/image" Target="../media/image57.svg"/><Relationship Id="rId22" Type="http://schemas.openxmlformats.org/officeDocument/2006/relationships/image" Target="../media/image6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3C38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9172575" y="342900"/>
            <a:ext cx="2714626" cy="350813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7391400" y="200025"/>
            <a:ext cx="1590675" cy="638591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247649" y="1283073"/>
            <a:ext cx="11209245" cy="42918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4770"/>
              </a:lnSpc>
            </a:pPr>
            <a:r>
              <a:rPr lang="ru-RU" sz="4500" dirty="0">
                <a:solidFill>
                  <a:srgbClr val="FFFFFF"/>
                </a:solidFill>
                <a:latin typeface="Nekst Semi Bold" pitchFamily="34" charset="0"/>
                <a:ea typeface="Nekst Semi Bold" pitchFamily="34" charset="-122"/>
                <a:cs typeface="Nekst Semi Bold" pitchFamily="34" charset="-120"/>
              </a:rPr>
              <a:t>НАУЧНО-ИССЛЕДОВАТЕЛЬСКАЯ И ОПЫТНО-КОНСТРУКТОРСКАЯ РАБОТА</a:t>
            </a:r>
          </a:p>
          <a:p>
            <a:pPr algn="ctr">
              <a:lnSpc>
                <a:spcPts val="4770"/>
              </a:lnSpc>
            </a:pPr>
            <a:endParaRPr lang="ru-RU" sz="4500" dirty="0">
              <a:solidFill>
                <a:srgbClr val="FFFFFF"/>
              </a:solidFill>
              <a:latin typeface="Nekst Semi Bold" pitchFamily="34" charset="0"/>
              <a:ea typeface="Nekst Semi Bold" pitchFamily="34" charset="-122"/>
              <a:cs typeface="Nekst Semi Bold" pitchFamily="34" charset="-120"/>
            </a:endParaRPr>
          </a:p>
          <a:p>
            <a:pPr algn="ctr">
              <a:lnSpc>
                <a:spcPts val="4770"/>
              </a:lnSpc>
            </a:pPr>
            <a:r>
              <a:rPr lang="ru-RU" sz="4500" dirty="0">
                <a:solidFill>
                  <a:srgbClr val="FFFFFF"/>
                </a:solidFill>
                <a:latin typeface="Nekst Semi Bold" pitchFamily="34" charset="0"/>
                <a:ea typeface="Nekst Semi Bold" pitchFamily="34" charset="-122"/>
                <a:cs typeface="Nekst Semi Bold" pitchFamily="34" charset="-120"/>
              </a:rPr>
              <a:t>«Программно-аппаратный комплекс для измерения параметров и построения моделей СВЧ транзисторов»</a:t>
            </a:r>
            <a:endParaRPr lang="en-US" sz="4500" dirty="0"/>
          </a:p>
        </p:txBody>
      </p:sp>
      <p:sp>
        <p:nvSpPr>
          <p:cNvPr id="5" name="Text 0">
            <a:extLst>
              <a:ext uri="{FF2B5EF4-FFF2-40B4-BE49-F238E27FC236}">
                <a16:creationId xmlns:a16="http://schemas.microsoft.com/office/drawing/2014/main" id="{8EFA0E7C-1BB3-4A7E-804C-4FC73FB3CCFE}"/>
              </a:ext>
            </a:extLst>
          </p:cNvPr>
          <p:cNvSpPr/>
          <p:nvPr/>
        </p:nvSpPr>
        <p:spPr>
          <a:xfrm>
            <a:off x="247649" y="5927056"/>
            <a:ext cx="3454981" cy="7213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770"/>
              </a:lnSpc>
              <a:buNone/>
            </a:pPr>
            <a:r>
              <a:rPr lang="ru-RU" sz="4500" dirty="0">
                <a:solidFill>
                  <a:srgbClr val="FFFFFF"/>
                </a:solidFill>
                <a:latin typeface="Nekst Semi Bold" pitchFamily="34" charset="0"/>
                <a:ea typeface="Nekst Semi Bold" pitchFamily="34" charset="-122"/>
                <a:cs typeface="Nekst Semi Bold" pitchFamily="34" charset="-120"/>
              </a:rPr>
              <a:t>«Модель»</a:t>
            </a:r>
            <a:endParaRPr lang="en-US" sz="4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FF0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вал 28">
            <a:extLst>
              <a:ext uri="{FF2B5EF4-FFF2-40B4-BE49-F238E27FC236}">
                <a16:creationId xmlns:a16="http://schemas.microsoft.com/office/drawing/2014/main" id="{0AB2D40B-0DF4-4337-9657-279C0081E8DB}"/>
              </a:ext>
            </a:extLst>
          </p:cNvPr>
          <p:cNvSpPr/>
          <p:nvPr/>
        </p:nvSpPr>
        <p:spPr>
          <a:xfrm>
            <a:off x="4748982" y="3928905"/>
            <a:ext cx="1199642" cy="12258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59830EBB-B1D0-4622-BC85-85BC17E0D57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5316" t="-4104" r="1156" b="-5718"/>
          <a:stretch/>
        </p:blipFill>
        <p:spPr>
          <a:xfrm>
            <a:off x="6329119" y="3233605"/>
            <a:ext cx="3017808" cy="301199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8905875" y="323850"/>
            <a:ext cx="2714626" cy="350813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7248525" y="304800"/>
            <a:ext cx="1333500" cy="382332"/>
          </a:xfrm>
          <a:prstGeom prst="rect">
            <a:avLst/>
          </a:prstGeom>
        </p:spPr>
      </p:pic>
      <p:sp>
        <p:nvSpPr>
          <p:cNvPr id="8" name="Text 0"/>
          <p:cNvSpPr/>
          <p:nvPr/>
        </p:nvSpPr>
        <p:spPr>
          <a:xfrm>
            <a:off x="552450" y="876300"/>
            <a:ext cx="971550" cy="4000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180"/>
              </a:lnSpc>
              <a:buNone/>
            </a:pPr>
            <a:r>
              <a:rPr lang="en-US" sz="3000" dirty="0">
                <a:solidFill>
                  <a:srgbClr val="3C388D"/>
                </a:solidFill>
                <a:latin typeface="Nekst Semi Bold" pitchFamily="34" charset="0"/>
                <a:ea typeface="Nekst Semi Bold" pitchFamily="34" charset="-122"/>
                <a:cs typeface="Nekst Semi Bold" pitchFamily="34" charset="-120"/>
              </a:rPr>
              <a:t>Цель</a:t>
            </a:r>
            <a:endParaRPr lang="en-US" sz="3000" dirty="0"/>
          </a:p>
        </p:txBody>
      </p:sp>
      <p:sp>
        <p:nvSpPr>
          <p:cNvPr id="9" name="Text 1"/>
          <p:cNvSpPr/>
          <p:nvPr/>
        </p:nvSpPr>
        <p:spPr>
          <a:xfrm>
            <a:off x="552451" y="1504949"/>
            <a:ext cx="3669926" cy="10230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spcAft>
                <a:spcPts val="450"/>
              </a:spcAft>
            </a:pPr>
            <a:r>
              <a:rPr lang="ru-RU" sz="2800" dirty="0">
                <a:solidFill>
                  <a:srgbClr val="000000"/>
                </a:solidFill>
                <a:latin typeface="Nekst Regular" pitchFamily="34" charset="0"/>
                <a:ea typeface="Nekst Regular" pitchFamily="34" charset="-122"/>
                <a:cs typeface="Nekst Regular" pitchFamily="34" charset="-120"/>
              </a:rPr>
              <a:t>Создание технологии построения моделей СВЧ транзисторов.</a:t>
            </a:r>
            <a:endParaRPr lang="ru-RU" sz="2800" dirty="0"/>
          </a:p>
        </p:txBody>
      </p:sp>
      <p:sp>
        <p:nvSpPr>
          <p:cNvPr id="10" name="Text 2"/>
          <p:cNvSpPr/>
          <p:nvPr/>
        </p:nvSpPr>
        <p:spPr>
          <a:xfrm>
            <a:off x="552450" y="4210050"/>
            <a:ext cx="3132044" cy="24267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just">
              <a:lnSpc>
                <a:spcPts val="1725"/>
              </a:lnSpc>
              <a:spcAft>
                <a:spcPts val="450"/>
              </a:spcAft>
              <a:buAutoNum type="arabicParenR"/>
            </a:pPr>
            <a:r>
              <a:rPr lang="ru-RU" sz="1500" dirty="0">
                <a:solidFill>
                  <a:srgbClr val="000000"/>
                </a:solidFill>
                <a:ea typeface="Nekst Regular" pitchFamily="34" charset="-122"/>
              </a:rPr>
              <a:t>Сокращение времени проектирования за счет применения высокоточных моделей транзисторов для САПР</a:t>
            </a:r>
          </a:p>
          <a:p>
            <a:pPr marL="342900" indent="-342900" algn="just">
              <a:lnSpc>
                <a:spcPts val="1725"/>
              </a:lnSpc>
              <a:spcAft>
                <a:spcPts val="450"/>
              </a:spcAft>
              <a:buAutoNum type="arabicParenR"/>
            </a:pPr>
            <a:r>
              <a:rPr lang="ru-RU" sz="1500" dirty="0">
                <a:solidFill>
                  <a:srgbClr val="000000"/>
                </a:solidFill>
                <a:ea typeface="Nekst Regular" pitchFamily="34" charset="-122"/>
              </a:rPr>
              <a:t>Удешевление разработки таких радиотехнических устройств СВЧ диапазона за счет сокращения количества итераций на стадии макетирования</a:t>
            </a:r>
            <a:endParaRPr lang="en-US" sz="1500" dirty="0">
              <a:solidFill>
                <a:srgbClr val="000000"/>
              </a:solidFill>
              <a:ea typeface="Nekst Regular" pitchFamily="34" charset="-122"/>
            </a:endParaRPr>
          </a:p>
        </p:txBody>
      </p:sp>
      <p:sp>
        <p:nvSpPr>
          <p:cNvPr id="11" name="Text 3"/>
          <p:cNvSpPr/>
          <p:nvPr/>
        </p:nvSpPr>
        <p:spPr>
          <a:xfrm>
            <a:off x="4748982" y="1295807"/>
            <a:ext cx="6871520" cy="16324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725"/>
              </a:lnSpc>
              <a:spcAft>
                <a:spcPts val="450"/>
              </a:spcAft>
            </a:pPr>
            <a:r>
              <a:rPr lang="ru-RU" sz="1500" dirty="0">
                <a:solidFill>
                  <a:srgbClr val="000000"/>
                </a:solidFill>
                <a:latin typeface="Nekst Regular" pitchFamily="34" charset="0"/>
                <a:ea typeface="Nekst Regular" pitchFamily="34" charset="-122"/>
                <a:cs typeface="Nekst Regular" pitchFamily="34" charset="-120"/>
              </a:rPr>
              <a:t>1) </a:t>
            </a:r>
            <a:r>
              <a:rPr lang="ru-RU" sz="1500" dirty="0">
                <a:solidFill>
                  <a:srgbClr val="000000"/>
                </a:solidFill>
                <a:ea typeface="Nekst Regular" pitchFamily="34" charset="-122"/>
              </a:rPr>
              <a:t>Анализ технологий и выявление их особенностей</a:t>
            </a:r>
            <a:r>
              <a:rPr lang="en-US" sz="1500" dirty="0">
                <a:solidFill>
                  <a:srgbClr val="000000"/>
                </a:solidFill>
                <a:latin typeface="Nekst Regular" pitchFamily="34" charset="0"/>
                <a:ea typeface="Nekst Regular" pitchFamily="34" charset="-122"/>
              </a:rPr>
              <a:t>
</a:t>
            </a:r>
            <a:r>
              <a:rPr lang="ru-RU" sz="1500" dirty="0">
                <a:solidFill>
                  <a:srgbClr val="000000"/>
                </a:solidFill>
                <a:ea typeface="Nekst Regular" pitchFamily="34" charset="-122"/>
              </a:rPr>
              <a:t>2) Определение оптимального типа моделей</a:t>
            </a:r>
            <a:r>
              <a:rPr lang="en-US" sz="1500" dirty="0">
                <a:solidFill>
                  <a:srgbClr val="000000"/>
                </a:solidFill>
                <a:latin typeface="Nekst Regular" pitchFamily="34" charset="0"/>
                <a:ea typeface="Nekst Regular" pitchFamily="34" charset="-122"/>
              </a:rPr>
              <a:t>
</a:t>
            </a:r>
            <a:r>
              <a:rPr lang="ru-RU" sz="1500" dirty="0">
                <a:solidFill>
                  <a:srgbClr val="000000"/>
                </a:solidFill>
                <a:ea typeface="Nekst Regular" pitchFamily="34" charset="-122"/>
              </a:rPr>
              <a:t>3) Обоснование состава и характеристик требуемого измерительного оборудования</a:t>
            </a:r>
          </a:p>
          <a:p>
            <a:pPr>
              <a:lnSpc>
                <a:spcPts val="1725"/>
              </a:lnSpc>
              <a:spcAft>
                <a:spcPts val="450"/>
              </a:spcAft>
            </a:pPr>
            <a:r>
              <a:rPr lang="ru-RU" sz="1500" dirty="0">
                <a:solidFill>
                  <a:srgbClr val="000000"/>
                </a:solidFill>
                <a:ea typeface="Nekst Regular" pitchFamily="34" charset="-122"/>
              </a:rPr>
              <a:t>4) Разработка методик измерений</a:t>
            </a:r>
          </a:p>
          <a:p>
            <a:pPr>
              <a:lnSpc>
                <a:spcPts val="1725"/>
              </a:lnSpc>
              <a:spcAft>
                <a:spcPts val="450"/>
              </a:spcAft>
            </a:pPr>
            <a:r>
              <a:rPr lang="ru-RU" sz="1500" dirty="0">
                <a:solidFill>
                  <a:srgbClr val="000000"/>
                </a:solidFill>
                <a:ea typeface="Nekst Regular" pitchFamily="34" charset="-122"/>
              </a:rPr>
              <a:t>5) Разработка опытного образца комплекса и измерительной оснастки</a:t>
            </a:r>
          </a:p>
          <a:p>
            <a:pPr>
              <a:lnSpc>
                <a:spcPts val="1725"/>
              </a:lnSpc>
              <a:spcAft>
                <a:spcPts val="450"/>
              </a:spcAft>
            </a:pPr>
            <a:r>
              <a:rPr lang="ru-RU" sz="1500" dirty="0">
                <a:solidFill>
                  <a:srgbClr val="000000"/>
                </a:solidFill>
                <a:ea typeface="Nekst Regular" pitchFamily="34" charset="-122"/>
              </a:rPr>
              <a:t>6) Практическая апробация</a:t>
            </a:r>
            <a:endParaRPr lang="en-US" sz="1500" dirty="0">
              <a:solidFill>
                <a:srgbClr val="000000"/>
              </a:solidFill>
              <a:latin typeface="Nekst Regular" pitchFamily="34" charset="0"/>
              <a:ea typeface="Nekst Regular" pitchFamily="34" charset="-122"/>
            </a:endParaRPr>
          </a:p>
        </p:txBody>
      </p:sp>
      <p:sp>
        <p:nvSpPr>
          <p:cNvPr id="12" name="Text 4"/>
          <p:cNvSpPr/>
          <p:nvPr/>
        </p:nvSpPr>
        <p:spPr>
          <a:xfrm>
            <a:off x="5048743" y="896578"/>
            <a:ext cx="1419225" cy="4000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180"/>
              </a:lnSpc>
              <a:buNone/>
            </a:pPr>
            <a:r>
              <a:rPr lang="en-US" sz="3000" dirty="0" err="1">
                <a:solidFill>
                  <a:srgbClr val="3C388D"/>
                </a:solidFill>
                <a:latin typeface="Nekst Semi Bold" pitchFamily="34" charset="0"/>
                <a:ea typeface="Nekst Semi Bold" pitchFamily="34" charset="-122"/>
                <a:cs typeface="Nekst Semi Bold" pitchFamily="34" charset="-120"/>
              </a:rPr>
              <a:t>Задач</a:t>
            </a:r>
            <a:r>
              <a:rPr lang="ru-RU" sz="3000" dirty="0">
                <a:solidFill>
                  <a:srgbClr val="3C388D"/>
                </a:solidFill>
                <a:latin typeface="Nekst Semi Bold" pitchFamily="34" charset="0"/>
                <a:ea typeface="Nekst Semi Bold" pitchFamily="34" charset="-122"/>
                <a:cs typeface="Nekst Semi Bold" pitchFamily="34" charset="-120"/>
              </a:rPr>
              <a:t>и</a:t>
            </a:r>
            <a:endParaRPr lang="en-US" sz="3000" dirty="0"/>
          </a:p>
        </p:txBody>
      </p:sp>
      <p:sp>
        <p:nvSpPr>
          <p:cNvPr id="13" name="Text 5"/>
          <p:cNvSpPr/>
          <p:nvPr/>
        </p:nvSpPr>
        <p:spPr>
          <a:xfrm>
            <a:off x="552450" y="3228975"/>
            <a:ext cx="3755390" cy="80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180"/>
              </a:lnSpc>
              <a:buNone/>
            </a:pPr>
            <a:r>
              <a:rPr lang="en-US" sz="3000" dirty="0">
                <a:solidFill>
                  <a:srgbClr val="3C388D"/>
                </a:solidFill>
                <a:latin typeface="Nekst Semi Bold" pitchFamily="34" charset="0"/>
                <a:ea typeface="Nekst Semi Bold" pitchFamily="34" charset="-122"/>
                <a:cs typeface="Nekst Semi Bold" pitchFamily="34" charset="-120"/>
              </a:rPr>
              <a:t>Проблема, которую решает проект</a:t>
            </a:r>
            <a:endParaRPr lang="en-US" sz="3000" dirty="0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24BD6DE5-480F-46A3-8260-F27A9DDBBD9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64526" y="4194739"/>
            <a:ext cx="998357" cy="688727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0AEDD427-CEC3-49CD-B497-AEDCDBDC85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262" b="20838"/>
          <a:stretch/>
        </p:blipFill>
        <p:spPr bwMode="auto">
          <a:xfrm>
            <a:off x="6096000" y="3179037"/>
            <a:ext cx="5359121" cy="3553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869F2972-B67C-48C7-A09E-B949EBB2B456}"/>
              </a:ext>
            </a:extLst>
          </p:cNvPr>
          <p:cNvCxnSpPr>
            <a:cxnSpLocks/>
            <a:stCxn id="29" idx="0"/>
          </p:cNvCxnSpPr>
          <p:nvPr/>
        </p:nvCxnSpPr>
        <p:spPr>
          <a:xfrm flipV="1">
            <a:off x="5348803" y="3429003"/>
            <a:ext cx="1705140" cy="499902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id="{0794579A-4200-4470-B178-538C4B3805B9}"/>
              </a:ext>
            </a:extLst>
          </p:cNvPr>
          <p:cNvCxnSpPr>
            <a:cxnSpLocks/>
            <a:stCxn id="29" idx="4"/>
          </p:cNvCxnSpPr>
          <p:nvPr/>
        </p:nvCxnSpPr>
        <p:spPr>
          <a:xfrm>
            <a:off x="5348803" y="5154804"/>
            <a:ext cx="1584560" cy="80661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028" name="Picture 4">
            <a:extLst>
              <a:ext uri="{FF2B5EF4-FFF2-40B4-BE49-F238E27FC236}">
                <a16:creationId xmlns:a16="http://schemas.microsoft.com/office/drawing/2014/main" id="{B5F0F34A-FEB9-4F5E-B54C-110AED17A5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723" t="-5320" r="-6189" b="-6252"/>
          <a:stretch/>
        </p:blipFill>
        <p:spPr bwMode="auto">
          <a:xfrm>
            <a:off x="10102780" y="3109557"/>
            <a:ext cx="1879227" cy="187922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Стрелка: вправо 31">
            <a:extLst>
              <a:ext uri="{FF2B5EF4-FFF2-40B4-BE49-F238E27FC236}">
                <a16:creationId xmlns:a16="http://schemas.microsoft.com/office/drawing/2014/main" id="{85E5FA29-D1C9-421B-9548-B2BD458D4114}"/>
              </a:ext>
            </a:extLst>
          </p:cNvPr>
          <p:cNvSpPr/>
          <p:nvPr/>
        </p:nvSpPr>
        <p:spPr>
          <a:xfrm>
            <a:off x="9224387" y="3428997"/>
            <a:ext cx="717619" cy="6000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FF0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EFA126FD-8CC2-441D-973A-23ACD4AA1D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5480" y="1111747"/>
            <a:ext cx="3962400" cy="2944149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3AF5FBAE-0902-4CA5-8083-C704C2D718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47880" y="1119443"/>
            <a:ext cx="3678892" cy="2959780"/>
          </a:xfrm>
          <a:prstGeom prst="rect">
            <a:avLst/>
          </a:prstGeom>
        </p:spPr>
      </p:pic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3852294" y="1054906"/>
            <a:ext cx="7685337" cy="3058423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3842259" y="4514850"/>
            <a:ext cx="3286125" cy="2190748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7354622" y="4525605"/>
            <a:ext cx="4183009" cy="697476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/>
        </p:blipFill>
        <p:spPr>
          <a:xfrm>
            <a:off x="8905875" y="323850"/>
            <a:ext cx="2714626" cy="350813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/>
        </p:blipFill>
        <p:spPr>
          <a:xfrm>
            <a:off x="7248525" y="304800"/>
            <a:ext cx="1333500" cy="382332"/>
          </a:xfrm>
          <a:prstGeom prst="rect">
            <a:avLst/>
          </a:prstGeom>
        </p:spPr>
      </p:pic>
      <p:sp>
        <p:nvSpPr>
          <p:cNvPr id="7" name="Text 0"/>
          <p:cNvSpPr/>
          <p:nvPr/>
        </p:nvSpPr>
        <p:spPr>
          <a:xfrm>
            <a:off x="523875" y="381000"/>
            <a:ext cx="7086600" cy="80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180"/>
              </a:lnSpc>
              <a:buNone/>
            </a:pPr>
            <a:r>
              <a:rPr lang="en-US" sz="3000" dirty="0">
                <a:solidFill>
                  <a:srgbClr val="3C388D"/>
                </a:solidFill>
                <a:latin typeface="Nekst Semi Bold" pitchFamily="34" charset="0"/>
                <a:ea typeface="Nekst Semi Bold" pitchFamily="34" charset="-122"/>
                <a:cs typeface="Nekst Semi Bold" pitchFamily="34" charset="-120"/>
              </a:rPr>
              <a:t>Описание конечного продукта | результатов проекта</a:t>
            </a:r>
            <a:endParaRPr lang="en-US" sz="3000" dirty="0"/>
          </a:p>
        </p:txBody>
      </p:sp>
      <p:sp>
        <p:nvSpPr>
          <p:cNvPr id="8" name="Text 1"/>
          <p:cNvSpPr/>
          <p:nvPr/>
        </p:nvSpPr>
        <p:spPr>
          <a:xfrm>
            <a:off x="523875" y="1685925"/>
            <a:ext cx="3200400" cy="57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226"/>
              </a:lnSpc>
              <a:buNone/>
            </a:pPr>
            <a:r>
              <a:rPr lang="en-US" sz="2100" dirty="0">
                <a:solidFill>
                  <a:srgbClr val="3C388D"/>
                </a:solidFill>
                <a:latin typeface="Nekst Semi Bold" pitchFamily="34" charset="0"/>
                <a:ea typeface="Nekst Semi Bold" pitchFamily="34" charset="-122"/>
                <a:cs typeface="Nekst Semi Bold" pitchFamily="34" charset="-120"/>
              </a:rPr>
              <a:t>Основные технические характеристики</a:t>
            </a:r>
            <a:endParaRPr lang="en-US" sz="2100" dirty="0"/>
          </a:p>
        </p:txBody>
      </p:sp>
      <p:sp>
        <p:nvSpPr>
          <p:cNvPr id="9" name="Text 2"/>
          <p:cNvSpPr/>
          <p:nvPr/>
        </p:nvSpPr>
        <p:spPr>
          <a:xfrm>
            <a:off x="3885121" y="4645743"/>
            <a:ext cx="3200400" cy="2857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226"/>
              </a:lnSpc>
              <a:buNone/>
            </a:pPr>
            <a:r>
              <a:rPr lang="en-US" sz="2100" dirty="0">
                <a:solidFill>
                  <a:srgbClr val="3C388D"/>
                </a:solidFill>
                <a:latin typeface="Nekst Semi Bold" pitchFamily="34" charset="0"/>
                <a:ea typeface="Nekst Semi Bold" pitchFamily="34" charset="-122"/>
                <a:cs typeface="Nekst Semi Bold" pitchFamily="34" charset="-120"/>
              </a:rPr>
              <a:t>Планируемые РИД</a:t>
            </a:r>
            <a:endParaRPr lang="en-US" sz="2100" dirty="0"/>
          </a:p>
        </p:txBody>
      </p:sp>
      <p:sp>
        <p:nvSpPr>
          <p:cNvPr id="10" name="Text 3"/>
          <p:cNvSpPr/>
          <p:nvPr/>
        </p:nvSpPr>
        <p:spPr>
          <a:xfrm>
            <a:off x="7570841" y="4651580"/>
            <a:ext cx="3824746" cy="57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226"/>
              </a:lnSpc>
              <a:buNone/>
            </a:pPr>
            <a:r>
              <a:rPr lang="en-US" sz="2100" dirty="0" err="1">
                <a:solidFill>
                  <a:srgbClr val="3C388D"/>
                </a:solidFill>
                <a:latin typeface="Nekst Semi Bold" pitchFamily="34" charset="0"/>
                <a:ea typeface="Nekst Semi Bold" pitchFamily="34" charset="-122"/>
                <a:cs typeface="Nekst Semi Bold" pitchFamily="34" charset="-120"/>
              </a:rPr>
              <a:t>Заказчик</a:t>
            </a:r>
            <a:r>
              <a:rPr lang="en-US" sz="2100" dirty="0">
                <a:solidFill>
                  <a:srgbClr val="3C388D"/>
                </a:solidFill>
                <a:latin typeface="Nekst Semi Bold" pitchFamily="34" charset="0"/>
                <a:ea typeface="Nekst Semi Bold" pitchFamily="34" charset="-122"/>
                <a:cs typeface="Nekst Semi Bold" pitchFamily="34" charset="-120"/>
              </a:rPr>
              <a:t> и софинансирование</a:t>
            </a:r>
            <a:endParaRPr lang="en-US" sz="2100" dirty="0"/>
          </a:p>
        </p:txBody>
      </p:sp>
      <p:sp>
        <p:nvSpPr>
          <p:cNvPr id="11" name="Text 4"/>
          <p:cNvSpPr/>
          <p:nvPr/>
        </p:nvSpPr>
        <p:spPr>
          <a:xfrm>
            <a:off x="7429500" y="848300"/>
            <a:ext cx="971550" cy="2190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749"/>
              </a:lnSpc>
              <a:buNone/>
            </a:pPr>
            <a:r>
              <a:rPr lang="en-US" sz="1650" dirty="0">
                <a:solidFill>
                  <a:srgbClr val="929292"/>
                </a:solidFill>
                <a:latin typeface="Nekst Medium" pitchFamily="34" charset="0"/>
                <a:ea typeface="Nekst Medium" pitchFamily="34" charset="-122"/>
                <a:cs typeface="Nekst Medium" pitchFamily="34" charset="-120"/>
              </a:rPr>
              <a:t>за 2 года</a:t>
            </a:r>
            <a:endParaRPr lang="en-US" sz="1650" dirty="0"/>
          </a:p>
        </p:txBody>
      </p:sp>
      <p:sp>
        <p:nvSpPr>
          <p:cNvPr id="12" name="Text 5"/>
          <p:cNvSpPr/>
          <p:nvPr/>
        </p:nvSpPr>
        <p:spPr>
          <a:xfrm>
            <a:off x="523875" y="2447925"/>
            <a:ext cx="3429000" cy="37562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725"/>
              </a:lnSpc>
              <a:spcAft>
                <a:spcPts val="450"/>
              </a:spcAft>
              <a:buNone/>
            </a:pPr>
            <a:r>
              <a:rPr lang="ru-RU" sz="1500" b="1" dirty="0">
                <a:solidFill>
                  <a:srgbClr val="000000"/>
                </a:solidFill>
                <a:ea typeface="Nekst Regular" pitchFamily="34" charset="-122"/>
              </a:rPr>
              <a:t>Измерения </a:t>
            </a:r>
            <a:r>
              <a:rPr lang="en-US" sz="1500" b="1" dirty="0">
                <a:solidFill>
                  <a:srgbClr val="000000"/>
                </a:solidFill>
                <a:ea typeface="Nekst Regular" pitchFamily="34" charset="-122"/>
              </a:rPr>
              <a:t>S-</a:t>
            </a:r>
            <a:r>
              <a:rPr lang="ru-RU" sz="1500" b="1" dirty="0">
                <a:solidFill>
                  <a:srgbClr val="000000"/>
                </a:solidFill>
                <a:ea typeface="Nekst Regular" pitchFamily="34" charset="-122"/>
              </a:rPr>
              <a:t>параметров</a:t>
            </a:r>
            <a:r>
              <a:rPr lang="en-US" sz="1500" b="1" dirty="0">
                <a:solidFill>
                  <a:srgbClr val="000000"/>
                </a:solidFill>
                <a:ea typeface="Nekst Regular" pitchFamily="34" charset="-122"/>
              </a:rPr>
              <a:t>:</a:t>
            </a:r>
          </a:p>
          <a:p>
            <a:pPr>
              <a:lnSpc>
                <a:spcPts val="1725"/>
              </a:lnSpc>
              <a:spcAft>
                <a:spcPts val="1200"/>
              </a:spcAft>
            </a:pPr>
            <a:r>
              <a:rPr lang="en-US" sz="1500" dirty="0"/>
              <a:t>- </a:t>
            </a:r>
            <a:r>
              <a:rPr lang="ru-RU" sz="1500" dirty="0"/>
              <a:t>от 10 МГц до 18 ГГц</a:t>
            </a:r>
          </a:p>
          <a:p>
            <a:pPr>
              <a:lnSpc>
                <a:spcPts val="1725"/>
              </a:lnSpc>
              <a:spcAft>
                <a:spcPts val="1200"/>
              </a:spcAft>
            </a:pPr>
            <a:r>
              <a:rPr lang="ru-RU" sz="1500" b="1" dirty="0">
                <a:solidFill>
                  <a:srgbClr val="000000"/>
                </a:solidFill>
                <a:ea typeface="Nekst Regular" pitchFamily="34" charset="-122"/>
              </a:rPr>
              <a:t>Измерения ВАХ в статическом/динамическом режимах</a:t>
            </a:r>
            <a:r>
              <a:rPr lang="en-US" sz="1500" b="1" dirty="0">
                <a:solidFill>
                  <a:srgbClr val="000000"/>
                </a:solidFill>
                <a:latin typeface="Nekst Regular" pitchFamily="34" charset="0"/>
                <a:ea typeface="Nekst Regular" pitchFamily="34" charset="-122"/>
              </a:rPr>
              <a:t>:</a:t>
            </a:r>
          </a:p>
          <a:p>
            <a:pPr>
              <a:lnSpc>
                <a:spcPts val="1725"/>
              </a:lnSpc>
              <a:spcAft>
                <a:spcPts val="450"/>
              </a:spcAft>
            </a:pPr>
            <a:r>
              <a:rPr lang="ru-RU" sz="1500" dirty="0"/>
              <a:t>- напряжение затвора ± 20 В;</a:t>
            </a:r>
          </a:p>
          <a:p>
            <a:pPr>
              <a:lnSpc>
                <a:spcPts val="1725"/>
              </a:lnSpc>
              <a:spcAft>
                <a:spcPts val="450"/>
              </a:spcAft>
            </a:pPr>
            <a:r>
              <a:rPr lang="ru-RU" sz="1500" dirty="0"/>
              <a:t>- напряжение стока ± 220 В;</a:t>
            </a:r>
          </a:p>
          <a:p>
            <a:pPr>
              <a:lnSpc>
                <a:spcPts val="1725"/>
              </a:lnSpc>
              <a:spcAft>
                <a:spcPts val="450"/>
              </a:spcAft>
            </a:pPr>
            <a:r>
              <a:rPr lang="ru-RU" sz="1500" dirty="0"/>
              <a:t>- ток в цепи затвора от 0 до 0,1 А;</a:t>
            </a:r>
          </a:p>
          <a:p>
            <a:pPr>
              <a:lnSpc>
                <a:spcPts val="1725"/>
              </a:lnSpc>
              <a:spcAft>
                <a:spcPts val="450"/>
              </a:spcAft>
            </a:pPr>
            <a:r>
              <a:rPr lang="ru-RU" sz="1500" dirty="0"/>
              <a:t>- ток в цепи стока от 0 до 2 А;</a:t>
            </a:r>
          </a:p>
          <a:p>
            <a:pPr>
              <a:lnSpc>
                <a:spcPts val="1725"/>
              </a:lnSpc>
              <a:spcAft>
                <a:spcPts val="450"/>
              </a:spcAft>
            </a:pPr>
            <a:r>
              <a:rPr lang="ru-RU" sz="1500" dirty="0"/>
              <a:t>- пределы допускаемой относительной погрешности измерения силы тока/напряжения не более ± 1 %;</a:t>
            </a:r>
          </a:p>
          <a:p>
            <a:pPr marL="0" indent="0" algn="l">
              <a:lnSpc>
                <a:spcPts val="1725"/>
              </a:lnSpc>
              <a:spcAft>
                <a:spcPts val="450"/>
              </a:spcAft>
              <a:buNone/>
            </a:pPr>
            <a:r>
              <a:rPr lang="ru-RU" sz="1500" b="1" dirty="0"/>
              <a:t>Сокращение времени проектирования</a:t>
            </a:r>
            <a:r>
              <a:rPr lang="en-US" sz="1500" b="1" dirty="0"/>
              <a:t>:</a:t>
            </a:r>
          </a:p>
          <a:p>
            <a:pPr marL="0" indent="0" algn="l">
              <a:lnSpc>
                <a:spcPts val="1725"/>
              </a:lnSpc>
              <a:spcAft>
                <a:spcPts val="450"/>
              </a:spcAft>
              <a:buNone/>
            </a:pPr>
            <a:r>
              <a:rPr lang="en-US" sz="1500" dirty="0"/>
              <a:t>- </a:t>
            </a:r>
            <a:r>
              <a:rPr lang="ru-RU" sz="1500" dirty="0"/>
              <a:t>до 10 раз</a:t>
            </a:r>
            <a:endParaRPr lang="en-US" sz="1500" dirty="0"/>
          </a:p>
        </p:txBody>
      </p:sp>
      <p:sp>
        <p:nvSpPr>
          <p:cNvPr id="13" name="Text 6"/>
          <p:cNvSpPr/>
          <p:nvPr/>
        </p:nvSpPr>
        <p:spPr>
          <a:xfrm>
            <a:off x="3885121" y="5046406"/>
            <a:ext cx="2505075" cy="14305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725"/>
              </a:lnSpc>
              <a:spcAft>
                <a:spcPts val="450"/>
              </a:spcAft>
              <a:buNone/>
            </a:pPr>
            <a:r>
              <a:rPr lang="ru-RU" sz="1500" dirty="0">
                <a:solidFill>
                  <a:srgbClr val="000000"/>
                </a:solidFill>
                <a:ea typeface="Nekst Regular" pitchFamily="34" charset="-122"/>
              </a:rPr>
              <a:t>Статьи в журналах – 4</a:t>
            </a:r>
          </a:p>
          <a:p>
            <a:pPr marL="0" indent="0" algn="l">
              <a:lnSpc>
                <a:spcPts val="1725"/>
              </a:lnSpc>
              <a:spcAft>
                <a:spcPts val="450"/>
              </a:spcAft>
              <a:buNone/>
            </a:pPr>
            <a:r>
              <a:rPr lang="ru-RU" sz="1500" dirty="0">
                <a:solidFill>
                  <a:srgbClr val="000000"/>
                </a:solidFill>
                <a:ea typeface="Nekst Regular" pitchFamily="34" charset="-122"/>
              </a:rPr>
              <a:t>Участие в конференциях – 2</a:t>
            </a:r>
          </a:p>
          <a:p>
            <a:pPr marL="0" indent="0" algn="l">
              <a:lnSpc>
                <a:spcPts val="1725"/>
              </a:lnSpc>
              <a:spcAft>
                <a:spcPts val="450"/>
              </a:spcAft>
              <a:buNone/>
            </a:pPr>
            <a:r>
              <a:rPr lang="ru-RU" sz="1500" dirty="0">
                <a:solidFill>
                  <a:srgbClr val="000000"/>
                </a:solidFill>
                <a:ea typeface="Nekst Regular" pitchFamily="34" charset="-122"/>
              </a:rPr>
              <a:t>Свидетельства ПО – 1</a:t>
            </a:r>
          </a:p>
          <a:p>
            <a:pPr marL="0" indent="0" algn="l">
              <a:lnSpc>
                <a:spcPts val="1725"/>
              </a:lnSpc>
              <a:spcAft>
                <a:spcPts val="450"/>
              </a:spcAft>
              <a:buNone/>
            </a:pPr>
            <a:r>
              <a:rPr lang="ru-RU" sz="1500" dirty="0">
                <a:solidFill>
                  <a:srgbClr val="000000"/>
                </a:solidFill>
                <a:ea typeface="Nekst Regular" pitchFamily="34" charset="-122"/>
              </a:rPr>
              <a:t>Патенты – 1</a:t>
            </a:r>
          </a:p>
          <a:p>
            <a:pPr marL="0" indent="0" algn="l">
              <a:lnSpc>
                <a:spcPts val="1725"/>
              </a:lnSpc>
              <a:spcAft>
                <a:spcPts val="450"/>
              </a:spcAft>
              <a:buNone/>
            </a:pPr>
            <a:r>
              <a:rPr lang="ru-RU" sz="1500" dirty="0">
                <a:solidFill>
                  <a:srgbClr val="000000"/>
                </a:solidFill>
                <a:ea typeface="Nekst Regular" pitchFamily="34" charset="-122"/>
              </a:rPr>
              <a:t>Методики измерений – 2</a:t>
            </a:r>
            <a:endParaRPr lang="en-US" sz="1500" dirty="0"/>
          </a:p>
        </p:txBody>
      </p:sp>
      <p:sp>
        <p:nvSpPr>
          <p:cNvPr id="14" name="Text 7"/>
          <p:cNvSpPr/>
          <p:nvPr/>
        </p:nvSpPr>
        <p:spPr>
          <a:xfrm>
            <a:off x="7562268" y="4997246"/>
            <a:ext cx="310896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725"/>
              </a:lnSpc>
              <a:spcAft>
                <a:spcPts val="450"/>
              </a:spcAft>
              <a:buNone/>
            </a:pPr>
            <a:r>
              <a:rPr lang="ru-RU" sz="1500" dirty="0">
                <a:solidFill>
                  <a:srgbClr val="000000"/>
                </a:solidFill>
                <a:ea typeface="Nekst Regular" pitchFamily="34" charset="-122"/>
              </a:rPr>
              <a:t>АО «НИИПП» - 2500000 руб</a:t>
            </a:r>
            <a:r>
              <a:rPr lang="ru-RU" sz="1500" dirty="0">
                <a:solidFill>
                  <a:srgbClr val="000000"/>
                </a:solidFill>
                <a:latin typeface="Nekst Regular" pitchFamily="34" charset="0"/>
                <a:ea typeface="Nekst Regular" pitchFamily="34" charset="-122"/>
                <a:cs typeface="Nekst Regular" pitchFamily="34" charset="-120"/>
              </a:rPr>
              <a:t>.</a:t>
            </a:r>
          </a:p>
        </p:txBody>
      </p:sp>
      <p:pic>
        <p:nvPicPr>
          <p:cNvPr id="20" name="Image 2" descr="preencoded.png">
            <a:extLst>
              <a:ext uri="{FF2B5EF4-FFF2-40B4-BE49-F238E27FC236}">
                <a16:creationId xmlns:a16="http://schemas.microsoft.com/office/drawing/2014/main" id="{17FD6EEF-2BBE-4056-94BF-A9699159B2B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7354623" y="5349055"/>
            <a:ext cx="4183008" cy="1356543"/>
          </a:xfrm>
          <a:prstGeom prst="rect">
            <a:avLst/>
          </a:prstGeom>
        </p:spPr>
      </p:pic>
      <p:sp>
        <p:nvSpPr>
          <p:cNvPr id="21" name="Text 3">
            <a:extLst>
              <a:ext uri="{FF2B5EF4-FFF2-40B4-BE49-F238E27FC236}">
                <a16:creationId xmlns:a16="http://schemas.microsoft.com/office/drawing/2014/main" id="{8CAFDF30-D254-4AED-A929-C3C7F7C18A0B}"/>
              </a:ext>
            </a:extLst>
          </p:cNvPr>
          <p:cNvSpPr/>
          <p:nvPr/>
        </p:nvSpPr>
        <p:spPr>
          <a:xfrm>
            <a:off x="7516548" y="5475953"/>
            <a:ext cx="3200400" cy="2955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226"/>
              </a:lnSpc>
              <a:buNone/>
            </a:pPr>
            <a:r>
              <a:rPr lang="ru-RU" sz="2100" dirty="0">
                <a:solidFill>
                  <a:srgbClr val="3C388D"/>
                </a:solidFill>
                <a:latin typeface="Nekst Semi Bold" pitchFamily="34" charset="0"/>
                <a:ea typeface="Nekst Semi Bold" pitchFamily="34" charset="-122"/>
                <a:cs typeface="Nekst Semi Bold" pitchFamily="34" charset="-120"/>
              </a:rPr>
              <a:t>Конечные потребители</a:t>
            </a:r>
            <a:endParaRPr lang="en-US" sz="2100" dirty="0"/>
          </a:p>
        </p:txBody>
      </p:sp>
      <p:sp>
        <p:nvSpPr>
          <p:cNvPr id="24" name="Text 7">
            <a:extLst>
              <a:ext uri="{FF2B5EF4-FFF2-40B4-BE49-F238E27FC236}">
                <a16:creationId xmlns:a16="http://schemas.microsoft.com/office/drawing/2014/main" id="{0F67D903-956B-48B3-B752-EC9701936734}"/>
              </a:ext>
            </a:extLst>
          </p:cNvPr>
          <p:cNvSpPr/>
          <p:nvPr/>
        </p:nvSpPr>
        <p:spPr>
          <a:xfrm>
            <a:off x="7516547" y="5781366"/>
            <a:ext cx="3879039" cy="8455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725"/>
              </a:lnSpc>
              <a:spcAft>
                <a:spcPts val="450"/>
              </a:spcAft>
            </a:pPr>
            <a:r>
              <a:rPr lang="ru-RU" sz="1500" dirty="0">
                <a:solidFill>
                  <a:srgbClr val="000000"/>
                </a:solidFill>
                <a:ea typeface="Nekst Regular" pitchFamily="34" charset="-122"/>
              </a:rPr>
              <a:t>АО «НИИПП», АО «НПП «Исток» им. </a:t>
            </a:r>
            <a:r>
              <a:rPr lang="ru-RU" sz="1500" dirty="0" err="1">
                <a:solidFill>
                  <a:srgbClr val="000000"/>
                </a:solidFill>
                <a:ea typeface="Nekst Regular" pitchFamily="34" charset="-122"/>
              </a:rPr>
              <a:t>Шокина</a:t>
            </a:r>
            <a:r>
              <a:rPr lang="ru-RU" sz="1500" dirty="0">
                <a:solidFill>
                  <a:srgbClr val="000000"/>
                </a:solidFill>
                <a:ea typeface="Nekst Regular" pitchFamily="34" charset="-122"/>
              </a:rPr>
              <a:t>», АО «</a:t>
            </a:r>
            <a:r>
              <a:rPr lang="ru-RU" sz="1500" dirty="0" err="1">
                <a:solidFill>
                  <a:srgbClr val="000000"/>
                </a:solidFill>
                <a:ea typeface="Nekst Regular" pitchFamily="34" charset="-122"/>
              </a:rPr>
              <a:t>Cветлана</a:t>
            </a:r>
            <a:r>
              <a:rPr lang="ru-RU" sz="1500" dirty="0">
                <a:solidFill>
                  <a:srgbClr val="000000"/>
                </a:solidFill>
                <a:ea typeface="Nekst Regular" pitchFamily="34" charset="-122"/>
              </a:rPr>
              <a:t> </a:t>
            </a:r>
            <a:r>
              <a:rPr lang="ru-RU" sz="1500" dirty="0" err="1">
                <a:solidFill>
                  <a:srgbClr val="000000"/>
                </a:solidFill>
                <a:ea typeface="Nekst Regular" pitchFamily="34" charset="-122"/>
              </a:rPr>
              <a:t>Электронприбор</a:t>
            </a:r>
            <a:r>
              <a:rPr lang="ru-RU" sz="1500" dirty="0">
                <a:solidFill>
                  <a:srgbClr val="000000"/>
                </a:solidFill>
                <a:ea typeface="Nekst Regular" pitchFamily="34" charset="-122"/>
              </a:rPr>
              <a:t>», АО «НИИЭТ», АО «Микроволновые системы» и др</a:t>
            </a:r>
            <a:r>
              <a:rPr lang="ru-RU" sz="1500" dirty="0">
                <a:solidFill>
                  <a:srgbClr val="000000"/>
                </a:solidFill>
                <a:latin typeface="Nekst Regular" pitchFamily="34" charset="0"/>
                <a:ea typeface="Nekst Regular" pitchFamily="34" charset="-122"/>
                <a:cs typeface="Nekst Regular" pitchFamily="34" charset="-120"/>
              </a:rPr>
              <a:t>.</a:t>
            </a:r>
          </a:p>
        </p:txBody>
      </p:sp>
      <p:graphicFrame>
        <p:nvGraphicFramePr>
          <p:cNvPr id="25" name="Таблица 25">
            <a:extLst>
              <a:ext uri="{FF2B5EF4-FFF2-40B4-BE49-F238E27FC236}">
                <a16:creationId xmlns:a16="http://schemas.microsoft.com/office/drawing/2014/main" id="{36F3109A-578C-46CA-BD06-270CD5C3ED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0262151"/>
              </p:ext>
            </p:extLst>
          </p:nvPr>
        </p:nvGraphicFramePr>
        <p:xfrm>
          <a:off x="3852293" y="4112737"/>
          <a:ext cx="7685337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84017">
                  <a:extLst>
                    <a:ext uri="{9D8B030D-6E8A-4147-A177-3AD203B41FA5}">
                      <a16:colId xmlns:a16="http://schemas.microsoft.com/office/drawing/2014/main" val="2862155598"/>
                    </a:ext>
                  </a:extLst>
                </a:gridCol>
                <a:gridCol w="3701320">
                  <a:extLst>
                    <a:ext uri="{9D8B030D-6E8A-4147-A177-3AD203B41FA5}">
                      <a16:colId xmlns:a16="http://schemas.microsoft.com/office/drawing/2014/main" val="29261784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Аппаратная часть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Программное обеспечение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8151553"/>
                  </a:ext>
                </a:extLst>
              </a:tr>
            </a:tbl>
          </a:graphicData>
        </a:graphic>
      </p:graphicFrame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id="{5D62543C-165E-4959-AFD7-CD97ABA41537}"/>
              </a:ext>
            </a:extLst>
          </p:cNvPr>
          <p:cNvCxnSpPr>
            <a:cxnSpLocks/>
          </p:cNvCxnSpPr>
          <p:nvPr/>
        </p:nvCxnSpPr>
        <p:spPr>
          <a:xfrm flipH="1">
            <a:off x="7829955" y="1054906"/>
            <a:ext cx="8093" cy="306766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FF0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304056" y="3464463"/>
            <a:ext cx="5727167" cy="3223798"/>
          </a:xfrm>
          <a:prstGeom prst="rect">
            <a:avLst/>
          </a:prstGeom>
        </p:spPr>
      </p:pic>
      <p:pic>
        <p:nvPicPr>
          <p:cNvPr id="9" name="Image 7" descr="preencoded.pn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8905875" y="323850"/>
            <a:ext cx="2714626" cy="350813"/>
          </a:xfrm>
          <a:prstGeom prst="rect">
            <a:avLst/>
          </a:prstGeom>
        </p:spPr>
      </p:pic>
      <p:pic>
        <p:nvPicPr>
          <p:cNvPr id="10" name="Image 8" descr="preencoded.png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7248525" y="304800"/>
            <a:ext cx="1333500" cy="382332"/>
          </a:xfrm>
          <a:prstGeom prst="rect">
            <a:avLst/>
          </a:prstGeom>
        </p:spPr>
      </p:pic>
      <p:pic>
        <p:nvPicPr>
          <p:cNvPr id="11" name="Image 9" descr="preencoded.png"/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6887002" y="1094189"/>
            <a:ext cx="2095850" cy="292444"/>
          </a:xfrm>
          <a:prstGeom prst="rect">
            <a:avLst/>
          </a:prstGeom>
        </p:spPr>
      </p:pic>
      <p:sp>
        <p:nvSpPr>
          <p:cNvPr id="53" name="Text 0"/>
          <p:cNvSpPr/>
          <p:nvPr/>
        </p:nvSpPr>
        <p:spPr>
          <a:xfrm>
            <a:off x="326618" y="370554"/>
            <a:ext cx="3190875" cy="4000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180"/>
              </a:lnSpc>
              <a:buNone/>
            </a:pPr>
            <a:r>
              <a:rPr lang="en-US" sz="3000" dirty="0">
                <a:solidFill>
                  <a:srgbClr val="3C388D"/>
                </a:solidFill>
                <a:latin typeface="Nekst Semi Bold" pitchFamily="34" charset="0"/>
                <a:ea typeface="Nekst Semi Bold" pitchFamily="34" charset="-122"/>
                <a:cs typeface="Nekst Semi Bold" pitchFamily="34" charset="-120"/>
              </a:rPr>
              <a:t>Рынок и аналоги</a:t>
            </a:r>
            <a:endParaRPr lang="en-US" sz="3000" dirty="0"/>
          </a:p>
        </p:txBody>
      </p:sp>
      <p:sp>
        <p:nvSpPr>
          <p:cNvPr id="54" name="Text 1"/>
          <p:cNvSpPr/>
          <p:nvPr/>
        </p:nvSpPr>
        <p:spPr>
          <a:xfrm>
            <a:off x="368709" y="3540791"/>
            <a:ext cx="3200400" cy="2857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226"/>
              </a:lnSpc>
              <a:buNone/>
            </a:pPr>
            <a:r>
              <a:rPr lang="en-US" sz="2400" dirty="0">
                <a:solidFill>
                  <a:srgbClr val="3C388D"/>
                </a:solidFill>
                <a:latin typeface="Nekst Semi Bold" pitchFamily="34" charset="0"/>
                <a:ea typeface="Nekst Semi Bold" pitchFamily="34" charset="-122"/>
                <a:cs typeface="Nekst Semi Bold" pitchFamily="34" charset="-120"/>
              </a:rPr>
              <a:t>Объем рынка</a:t>
            </a:r>
            <a:endParaRPr lang="en-US" sz="2400" dirty="0"/>
          </a:p>
        </p:txBody>
      </p:sp>
      <p:sp>
        <p:nvSpPr>
          <p:cNvPr id="56" name="Text 3"/>
          <p:cNvSpPr/>
          <p:nvPr/>
        </p:nvSpPr>
        <p:spPr>
          <a:xfrm>
            <a:off x="383301" y="3776822"/>
            <a:ext cx="5466410" cy="28304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just">
              <a:lnSpc>
                <a:spcPct val="150000"/>
              </a:lnSpc>
              <a:spcAft>
                <a:spcPts val="120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Nekst Regular" pitchFamily="34" charset="-122"/>
                <a:cs typeface="Times New Roman" panose="02020603050405020304" pitchFamily="18" charset="0"/>
              </a:rPr>
              <a:t>В период 2024-2030 гг. российский рынок микроэлектроники будет расти в среднем на 15,2% в год и достигнет 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Nekst Regular" pitchFamily="34" charset="-122"/>
                <a:cs typeface="Times New Roman" panose="02020603050405020304" pitchFamily="18" charset="0"/>
              </a:rPr>
              <a:t>780 млрд руб.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Nekst Regular" pitchFamily="34" charset="-122"/>
                <a:cs typeface="Times New Roman" panose="02020603050405020304" pitchFamily="18" charset="0"/>
              </a:rPr>
              <a:t>к 2030 г. При этом Ожидается, что доля объема продукции российских производителей вырастет с 20% в 2023 г. до 45% к 2030 г. и составит 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Nekst Regular" pitchFamily="34" charset="-122"/>
                <a:cs typeface="Times New Roman" panose="02020603050405020304" pitchFamily="18" charset="0"/>
              </a:rPr>
              <a:t>351 млрд руб.</a:t>
            </a:r>
            <a:endParaRPr lang="en-US" sz="2000" b="1" dirty="0">
              <a:solidFill>
                <a:srgbClr val="000000"/>
              </a:solidFill>
              <a:latin typeface="Times New Roman" panose="02020603050405020304" pitchFamily="18" charset="0"/>
              <a:ea typeface="Nekst Regular" pitchFamily="34" charset="-122"/>
              <a:cs typeface="Times New Roman" panose="02020603050405020304" pitchFamily="18" charset="0"/>
            </a:endParaRPr>
          </a:p>
        </p:txBody>
      </p:sp>
      <p:sp>
        <p:nvSpPr>
          <p:cNvPr id="57" name="Text 4"/>
          <p:cNvSpPr/>
          <p:nvPr/>
        </p:nvSpPr>
        <p:spPr>
          <a:xfrm>
            <a:off x="7100426" y="1143349"/>
            <a:ext cx="1719868" cy="1927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1464"/>
              </a:lnSpc>
              <a:buNone/>
            </a:pPr>
            <a:r>
              <a:rPr lang="ru-RU" sz="1113" dirty="0">
                <a:solidFill>
                  <a:srgbClr val="000000"/>
                </a:solidFill>
                <a:latin typeface="Nekst Medium" pitchFamily="34" charset="0"/>
                <a:ea typeface="Nekst Medium" pitchFamily="34" charset="-122"/>
                <a:cs typeface="Nekst Medium" pitchFamily="34" charset="-120"/>
              </a:rPr>
              <a:t>Мир</a:t>
            </a:r>
            <a:endParaRPr lang="en-US" sz="1113" dirty="0"/>
          </a:p>
        </p:txBody>
      </p:sp>
      <p:pic>
        <p:nvPicPr>
          <p:cNvPr id="82" name="Image 9" descr="preencoded.png">
            <a:extLst>
              <a:ext uri="{FF2B5EF4-FFF2-40B4-BE49-F238E27FC236}">
                <a16:creationId xmlns:a16="http://schemas.microsoft.com/office/drawing/2014/main" id="{8E07EA21-A3B8-414D-BE81-BC20EB1BC21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9629411" y="1094189"/>
            <a:ext cx="2095850" cy="292444"/>
          </a:xfrm>
          <a:prstGeom prst="rect">
            <a:avLst/>
          </a:prstGeom>
        </p:spPr>
      </p:pic>
      <p:sp>
        <p:nvSpPr>
          <p:cNvPr id="83" name="Text 4">
            <a:extLst>
              <a:ext uri="{FF2B5EF4-FFF2-40B4-BE49-F238E27FC236}">
                <a16:creationId xmlns:a16="http://schemas.microsoft.com/office/drawing/2014/main" id="{4D4BA646-4142-4534-90B3-1E606D747390}"/>
              </a:ext>
            </a:extLst>
          </p:cNvPr>
          <p:cNvSpPr/>
          <p:nvPr/>
        </p:nvSpPr>
        <p:spPr>
          <a:xfrm>
            <a:off x="9842835" y="1143349"/>
            <a:ext cx="1719868" cy="1927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1464"/>
              </a:lnSpc>
              <a:buNone/>
            </a:pPr>
            <a:r>
              <a:rPr lang="ru-RU" sz="1113" dirty="0">
                <a:solidFill>
                  <a:srgbClr val="000000"/>
                </a:solidFill>
                <a:ea typeface="Nekst Medium" pitchFamily="34" charset="-122"/>
              </a:rPr>
              <a:t>РФ</a:t>
            </a:r>
            <a:endParaRPr lang="en-US" sz="1113" dirty="0"/>
          </a:p>
        </p:txBody>
      </p:sp>
      <p:cxnSp>
        <p:nvCxnSpPr>
          <p:cNvPr id="85" name="Прямая соединительная линия 84">
            <a:extLst>
              <a:ext uri="{FF2B5EF4-FFF2-40B4-BE49-F238E27FC236}">
                <a16:creationId xmlns:a16="http://schemas.microsoft.com/office/drawing/2014/main" id="{96720306-2E4C-4B6E-BB4E-793F46FCB1FE}"/>
              </a:ext>
            </a:extLst>
          </p:cNvPr>
          <p:cNvCxnSpPr/>
          <p:nvPr/>
        </p:nvCxnSpPr>
        <p:spPr>
          <a:xfrm>
            <a:off x="6646606" y="800100"/>
            <a:ext cx="0" cy="57776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Прямая соединительная линия 85">
            <a:extLst>
              <a:ext uri="{FF2B5EF4-FFF2-40B4-BE49-F238E27FC236}">
                <a16:creationId xmlns:a16="http://schemas.microsoft.com/office/drawing/2014/main" id="{4F3140BB-8BE0-4E8C-B40F-1DBFB7B0AC22}"/>
              </a:ext>
            </a:extLst>
          </p:cNvPr>
          <p:cNvCxnSpPr/>
          <p:nvPr/>
        </p:nvCxnSpPr>
        <p:spPr>
          <a:xfrm>
            <a:off x="9296400" y="800100"/>
            <a:ext cx="0" cy="57776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Прямая соединительная линия 87">
            <a:extLst>
              <a:ext uri="{FF2B5EF4-FFF2-40B4-BE49-F238E27FC236}">
                <a16:creationId xmlns:a16="http://schemas.microsoft.com/office/drawing/2014/main" id="{327696C8-F4BC-4999-8BD7-53B5D0107126}"/>
              </a:ext>
            </a:extLst>
          </p:cNvPr>
          <p:cNvCxnSpPr>
            <a:cxnSpLocks/>
          </p:cNvCxnSpPr>
          <p:nvPr/>
        </p:nvCxnSpPr>
        <p:spPr>
          <a:xfrm>
            <a:off x="6026831" y="3429000"/>
            <a:ext cx="58112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" name="Image 9" descr="preencoded.png">
            <a:extLst>
              <a:ext uri="{FF2B5EF4-FFF2-40B4-BE49-F238E27FC236}">
                <a16:creationId xmlns:a16="http://schemas.microsoft.com/office/drawing/2014/main" id="{9F753054-2594-4212-BF50-05A62B26B70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6925116" y="3694589"/>
            <a:ext cx="2095850" cy="292444"/>
          </a:xfrm>
          <a:prstGeom prst="rect">
            <a:avLst/>
          </a:prstGeom>
        </p:spPr>
      </p:pic>
      <p:sp>
        <p:nvSpPr>
          <p:cNvPr id="104" name="Text 4">
            <a:extLst>
              <a:ext uri="{FF2B5EF4-FFF2-40B4-BE49-F238E27FC236}">
                <a16:creationId xmlns:a16="http://schemas.microsoft.com/office/drawing/2014/main" id="{87CC2DC8-A691-46C7-940C-1F7EEF918CFB}"/>
              </a:ext>
            </a:extLst>
          </p:cNvPr>
          <p:cNvSpPr/>
          <p:nvPr/>
        </p:nvSpPr>
        <p:spPr>
          <a:xfrm>
            <a:off x="7138540" y="3743749"/>
            <a:ext cx="1719868" cy="1927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1464"/>
              </a:lnSpc>
              <a:buNone/>
            </a:pPr>
            <a:r>
              <a:rPr lang="ru-RU" sz="1113" dirty="0">
                <a:solidFill>
                  <a:srgbClr val="000000"/>
                </a:solidFill>
                <a:latin typeface="Nekst Medium" pitchFamily="34" charset="0"/>
                <a:ea typeface="Nekst Medium" pitchFamily="34" charset="-122"/>
                <a:cs typeface="Nekst Medium" pitchFamily="34" charset="-120"/>
              </a:rPr>
              <a:t>Мир</a:t>
            </a:r>
            <a:endParaRPr lang="en-US" sz="1113" dirty="0"/>
          </a:p>
        </p:txBody>
      </p:sp>
      <p:pic>
        <p:nvPicPr>
          <p:cNvPr id="113" name="Image 9" descr="preencoded.png">
            <a:extLst>
              <a:ext uri="{FF2B5EF4-FFF2-40B4-BE49-F238E27FC236}">
                <a16:creationId xmlns:a16="http://schemas.microsoft.com/office/drawing/2014/main" id="{3F8CB4DE-F4D9-49B9-9EE9-4F97DBAD317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9667525" y="3694589"/>
            <a:ext cx="2095850" cy="292444"/>
          </a:xfrm>
          <a:prstGeom prst="rect">
            <a:avLst/>
          </a:prstGeom>
        </p:spPr>
      </p:pic>
      <p:sp>
        <p:nvSpPr>
          <p:cNvPr id="114" name="Text 4">
            <a:extLst>
              <a:ext uri="{FF2B5EF4-FFF2-40B4-BE49-F238E27FC236}">
                <a16:creationId xmlns:a16="http://schemas.microsoft.com/office/drawing/2014/main" id="{DEE84B59-A57F-4639-B78A-7937CCA77DCE}"/>
              </a:ext>
            </a:extLst>
          </p:cNvPr>
          <p:cNvSpPr/>
          <p:nvPr/>
        </p:nvSpPr>
        <p:spPr>
          <a:xfrm>
            <a:off x="9880949" y="3743749"/>
            <a:ext cx="1719868" cy="1927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1464"/>
              </a:lnSpc>
              <a:buNone/>
            </a:pPr>
            <a:r>
              <a:rPr lang="ru-RU" sz="1113" dirty="0">
                <a:solidFill>
                  <a:srgbClr val="000000"/>
                </a:solidFill>
                <a:ea typeface="Nekst Medium" pitchFamily="34" charset="-122"/>
              </a:rPr>
              <a:t>РФ</a:t>
            </a:r>
            <a:endParaRPr lang="en-US" sz="1113" dirty="0"/>
          </a:p>
        </p:txBody>
      </p:sp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F9F838B5-8386-4379-B64C-1BB484527C06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10195" y="4092504"/>
            <a:ext cx="1506981" cy="447826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4B567684-3DE3-40BA-856A-BA2C8B61AA05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10196" y="4552642"/>
            <a:ext cx="1495942" cy="379905"/>
          </a:xfrm>
          <a:prstGeom prst="rect">
            <a:avLst/>
          </a:prstGeom>
        </p:spPr>
      </p:pic>
      <p:pic>
        <p:nvPicPr>
          <p:cNvPr id="61" name="Рисунок 60">
            <a:extLst>
              <a:ext uri="{FF2B5EF4-FFF2-40B4-BE49-F238E27FC236}">
                <a16:creationId xmlns:a16="http://schemas.microsoft.com/office/drawing/2014/main" id="{15438E24-1743-44CE-8246-0E208AA9CC60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61237" y="5079544"/>
            <a:ext cx="1708427" cy="441896"/>
          </a:xfrm>
          <a:prstGeom prst="rect">
            <a:avLst/>
          </a:prstGeom>
        </p:spPr>
      </p:pic>
      <p:pic>
        <p:nvPicPr>
          <p:cNvPr id="62" name="Рисунок 61">
            <a:extLst>
              <a:ext uri="{FF2B5EF4-FFF2-40B4-BE49-F238E27FC236}">
                <a16:creationId xmlns:a16="http://schemas.microsoft.com/office/drawing/2014/main" id="{F585E089-A2BE-4E45-9B33-4BDCE14D917B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26673" y="4090417"/>
            <a:ext cx="1770555" cy="885743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049839B-8DC1-4398-BC76-F91F8B60D9C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4044" y="838801"/>
            <a:ext cx="5710229" cy="2593838"/>
          </a:xfrm>
          <a:prstGeom prst="rect">
            <a:avLst/>
          </a:prstGeom>
          <a:ln>
            <a:solidFill>
              <a:srgbClr val="00B0F0"/>
            </a:solidFill>
          </a:ln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D8FB5C47-2E1F-4633-BCEC-E55B63EC11D6}"/>
              </a:ext>
            </a:extLst>
          </p:cNvPr>
          <p:cNvSpPr/>
          <p:nvPr/>
        </p:nvSpPr>
        <p:spPr>
          <a:xfrm rot="16200000">
            <a:off x="5031779" y="1814171"/>
            <a:ext cx="2615398" cy="6142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Потребители</a:t>
            </a:r>
          </a:p>
        </p:txBody>
      </p:sp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id="{43B19F3F-0D3A-4CB9-BC7C-AFC03F367DF6}"/>
              </a:ext>
            </a:extLst>
          </p:cNvPr>
          <p:cNvSpPr/>
          <p:nvPr/>
        </p:nvSpPr>
        <p:spPr>
          <a:xfrm rot="16200000">
            <a:off x="4722202" y="4745274"/>
            <a:ext cx="3230987" cy="61069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Производители СИ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0CFA4673-3FB9-4958-865A-AF18BC33E2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5438" y="1385239"/>
            <a:ext cx="1452054" cy="534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52F46D4-442C-4B34-8DE5-1CB6E9098BB8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260141" y="1921118"/>
            <a:ext cx="1469409" cy="634009"/>
          </a:xfrm>
          <a:prstGeom prst="rect">
            <a:avLst/>
          </a:prstGeom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FE943123-F186-49AD-90EA-74291CA609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5040" y="2414618"/>
            <a:ext cx="1491098" cy="742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1E8F3D75-46D8-4896-A088-256DB3279F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868" y="2956100"/>
            <a:ext cx="1529259" cy="405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>
            <a:extLst>
              <a:ext uri="{FF2B5EF4-FFF2-40B4-BE49-F238E27FC236}">
                <a16:creationId xmlns:a16="http://schemas.microsoft.com/office/drawing/2014/main" id="{D4B5A723-BF91-420E-A77D-F514FC7625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1215" y="1991795"/>
            <a:ext cx="1912241" cy="454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>
            <a:extLst>
              <a:ext uri="{FF2B5EF4-FFF2-40B4-BE49-F238E27FC236}">
                <a16:creationId xmlns:a16="http://schemas.microsoft.com/office/drawing/2014/main" id="{4A2D297E-610A-4293-BFB3-A13585CB04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65" t="6673" r="16452" b="20414"/>
          <a:stretch/>
        </p:blipFill>
        <p:spPr bwMode="auto">
          <a:xfrm>
            <a:off x="9352914" y="2492891"/>
            <a:ext cx="1170570" cy="917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Picture background">
            <a:extLst>
              <a:ext uri="{FF2B5EF4-FFF2-40B4-BE49-F238E27FC236}">
                <a16:creationId xmlns:a16="http://schemas.microsoft.com/office/drawing/2014/main" id="{86A1E333-5479-4814-B9FB-FAAB549A12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80" t="29615" r="28025" b="29744"/>
          <a:stretch/>
        </p:blipFill>
        <p:spPr bwMode="auto">
          <a:xfrm>
            <a:off x="10560334" y="2498917"/>
            <a:ext cx="1385858" cy="905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>
            <a:extLst>
              <a:ext uri="{FF2B5EF4-FFF2-40B4-BE49-F238E27FC236}">
                <a16:creationId xmlns:a16="http://schemas.microsoft.com/office/drawing/2014/main" id="{91856F05-ECF4-4A32-B224-E58080261F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" t="17813" r="7017" b="21389"/>
          <a:stretch/>
        </p:blipFill>
        <p:spPr bwMode="auto">
          <a:xfrm>
            <a:off x="9382410" y="1451020"/>
            <a:ext cx="2593278" cy="512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>
            <a:extLst>
              <a:ext uri="{FF2B5EF4-FFF2-40B4-BE49-F238E27FC236}">
                <a16:creationId xmlns:a16="http://schemas.microsoft.com/office/drawing/2014/main" id="{5B8879F0-A22E-4C80-A7BC-68CFE2A1C5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9312" y="4959055"/>
            <a:ext cx="1606815" cy="562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AMCAD Engineering Logo">
            <a:extLst>
              <a:ext uri="{FF2B5EF4-FFF2-40B4-BE49-F238E27FC236}">
                <a16:creationId xmlns:a16="http://schemas.microsoft.com/office/drawing/2014/main" id="{BDDDE89C-DC81-4038-977B-2B2AD205DB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018" b="33054"/>
          <a:stretch/>
        </p:blipFill>
        <p:spPr bwMode="auto">
          <a:xfrm>
            <a:off x="7113474" y="5543510"/>
            <a:ext cx="1722624" cy="500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>
            <a:extLst>
              <a:ext uri="{FF2B5EF4-FFF2-40B4-BE49-F238E27FC236}">
                <a16:creationId xmlns:a16="http://schemas.microsoft.com/office/drawing/2014/main" id="{28C8A64D-3F95-4C78-801D-6DE7BC7CF2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868" y="6031244"/>
            <a:ext cx="1563329" cy="440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>
            <a:extLst>
              <a:ext uri="{FF2B5EF4-FFF2-40B4-BE49-F238E27FC236}">
                <a16:creationId xmlns:a16="http://schemas.microsoft.com/office/drawing/2014/main" id="{D7C10101-2852-47ED-89A4-168DDD04E0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9" t="17450" r="1883" b="22262"/>
          <a:stretch/>
        </p:blipFill>
        <p:spPr bwMode="auto">
          <a:xfrm>
            <a:off x="9788294" y="5521440"/>
            <a:ext cx="1832206" cy="725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FF0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6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8905875" y="323850"/>
            <a:ext cx="2714626" cy="350813"/>
          </a:xfrm>
          <a:prstGeom prst="rect">
            <a:avLst/>
          </a:prstGeom>
        </p:spPr>
      </p:pic>
      <p:pic>
        <p:nvPicPr>
          <p:cNvPr id="9" name="Image 7" descr="preencoded.pn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7248525" y="304800"/>
            <a:ext cx="1333500" cy="382332"/>
          </a:xfrm>
          <a:prstGeom prst="rect">
            <a:avLst/>
          </a:prstGeom>
        </p:spPr>
      </p:pic>
      <p:sp>
        <p:nvSpPr>
          <p:cNvPr id="31" name="Text 0"/>
          <p:cNvSpPr/>
          <p:nvPr/>
        </p:nvSpPr>
        <p:spPr>
          <a:xfrm>
            <a:off x="542925" y="488538"/>
            <a:ext cx="3371850" cy="4000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180"/>
              </a:lnSpc>
              <a:buNone/>
            </a:pPr>
            <a:r>
              <a:rPr lang="en-US" sz="3000" dirty="0">
                <a:solidFill>
                  <a:srgbClr val="3C388D"/>
                </a:solidFill>
                <a:latin typeface="Times New Roman" panose="02020603050405020304" pitchFamily="18" charset="0"/>
                <a:ea typeface="Nekst Semi Bold" pitchFamily="34" charset="-122"/>
                <a:cs typeface="Times New Roman" panose="02020603050405020304" pitchFamily="18" charset="0"/>
              </a:rPr>
              <a:t>Команда проекта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Таблица 9">
            <a:extLst>
              <a:ext uri="{FF2B5EF4-FFF2-40B4-BE49-F238E27FC236}">
                <a16:creationId xmlns:a16="http://schemas.microsoft.com/office/drawing/2014/main" id="{EC0F811B-95AB-4967-BA2E-0FE9AAD41E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766862"/>
              </p:ext>
            </p:extLst>
          </p:nvPr>
        </p:nvGraphicFramePr>
        <p:xfrm>
          <a:off x="542925" y="943897"/>
          <a:ext cx="11196793" cy="32739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45150">
                  <a:extLst>
                    <a:ext uri="{9D8B030D-6E8A-4147-A177-3AD203B41FA5}">
                      <a16:colId xmlns:a16="http://schemas.microsoft.com/office/drawing/2014/main" val="2182539882"/>
                    </a:ext>
                  </a:extLst>
                </a:gridCol>
                <a:gridCol w="1220828">
                  <a:extLst>
                    <a:ext uri="{9D8B030D-6E8A-4147-A177-3AD203B41FA5}">
                      <a16:colId xmlns:a16="http://schemas.microsoft.com/office/drawing/2014/main" val="1315546924"/>
                    </a:ext>
                  </a:extLst>
                </a:gridCol>
                <a:gridCol w="1520227">
                  <a:extLst>
                    <a:ext uri="{9D8B030D-6E8A-4147-A177-3AD203B41FA5}">
                      <a16:colId xmlns:a16="http://schemas.microsoft.com/office/drawing/2014/main" val="2213776929"/>
                    </a:ext>
                  </a:extLst>
                </a:gridCol>
                <a:gridCol w="1350793">
                  <a:extLst>
                    <a:ext uri="{9D8B030D-6E8A-4147-A177-3AD203B41FA5}">
                      <a16:colId xmlns:a16="http://schemas.microsoft.com/office/drawing/2014/main" val="1766247858"/>
                    </a:ext>
                  </a:extLst>
                </a:gridCol>
                <a:gridCol w="4606143">
                  <a:extLst>
                    <a:ext uri="{9D8B030D-6E8A-4147-A177-3AD203B41FA5}">
                      <a16:colId xmlns:a16="http://schemas.microsoft.com/office/drawing/2014/main" val="112382867"/>
                    </a:ext>
                  </a:extLst>
                </a:gridCol>
                <a:gridCol w="1853652">
                  <a:extLst>
                    <a:ext uri="{9D8B030D-6E8A-4147-A177-3AD203B41FA5}">
                      <a16:colId xmlns:a16="http://schemas.microsoft.com/office/drawing/2014/main" val="2918689084"/>
                    </a:ext>
                  </a:extLst>
                </a:gridCol>
              </a:tblGrid>
              <a:tr h="36576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№ п/п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57" marR="316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ФИО сотрудника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57" marR="316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Должность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57" marR="316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Организация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57" marR="316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Опыт и квалификация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57" marR="316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Основные функции в проекте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57" marR="31657" marT="0" marB="0" anchor="ctr"/>
                </a:tc>
                <a:extLst>
                  <a:ext uri="{0D108BD9-81ED-4DB2-BD59-A6C34878D82A}">
                    <a16:rowId xmlns:a16="http://schemas.microsoft.com/office/drawing/2014/main" val="1083423107"/>
                  </a:ext>
                </a:extLst>
              </a:tr>
              <a:tr h="82754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57" marR="316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Харитонов Евгений Юрьевич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57" marR="3165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начальник научно-исследовательской лаборатории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57" marR="3165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ФГБУ «ГНМЦ» Минобороны России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57" marR="3165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к.т.н. по специальности 6.2.6. «Системы контроля и испытания вооружения и военной техники, военная метрология»,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инженер по специальности «Средства радиоэлектронной борьбы»</a:t>
                      </a:r>
                      <a:r>
                        <a:rPr lang="en-US" sz="1200" dirty="0">
                          <a:effectLst/>
                        </a:rPr>
                        <a:t>. </a:t>
                      </a:r>
                      <a:r>
                        <a:rPr lang="ru-RU" sz="1200" dirty="0">
                          <a:effectLst/>
                        </a:rPr>
                        <a:t>Опыт работы более 16 лет.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57" marR="3165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Научный руководитель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57" marR="31657" marT="0" marB="0"/>
                </a:tc>
                <a:extLst>
                  <a:ext uri="{0D108BD9-81ED-4DB2-BD59-A6C34878D82A}">
                    <a16:rowId xmlns:a16="http://schemas.microsoft.com/office/drawing/2014/main" val="3966369410"/>
                  </a:ext>
                </a:extLst>
              </a:tr>
              <a:tr h="74407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57" marR="316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Савин Александр Александрович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57" marR="3165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инженер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57" marR="3165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ФГАОУ ВО «ТУСУР»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57" marR="3165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д.т.н. по специальности 05.11.13 Приборы и методы контроля природной среды, веществ, материалов и изделий (2.2.8), инженер по специальности «Радиоэлектронные системы».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Опыт работы более 20 лет.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57" marR="3165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Руководитель-наставник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57" marR="31657" marT="0" marB="0"/>
                </a:tc>
                <a:extLst>
                  <a:ext uri="{0D108BD9-81ED-4DB2-BD59-A6C34878D82A}">
                    <a16:rowId xmlns:a16="http://schemas.microsoft.com/office/drawing/2014/main" val="29355118"/>
                  </a:ext>
                </a:extLst>
              </a:tr>
              <a:tr h="59610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57" marR="316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Колдомов Александр Сергеевич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57" marR="3165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инженер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57" marR="3165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-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57" marR="31657" marT="0" marB="0"/>
                </a:tc>
                <a:tc>
                  <a:txBody>
                    <a:bodyPr/>
                    <a:lstStyle/>
                    <a:p>
                      <a:pPr marL="952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Магистр по специальности «</a:t>
                      </a:r>
                      <a:r>
                        <a:rPr lang="ru-RU" sz="1200" spc="-60" dirty="0">
                          <a:effectLst/>
                        </a:rPr>
                        <a:t>Инфокоммуникационные</a:t>
                      </a:r>
                      <a:r>
                        <a:rPr lang="ru-RU" sz="1200" dirty="0">
                          <a:effectLst/>
                        </a:rPr>
                        <a:t> технологии и системы связи».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Опыт работы более 10 лет.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57" marR="3165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Консультант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57" marR="31657" marT="0" marB="0"/>
                </a:tc>
                <a:extLst>
                  <a:ext uri="{0D108BD9-81ED-4DB2-BD59-A6C34878D82A}">
                    <a16:rowId xmlns:a16="http://schemas.microsoft.com/office/drawing/2014/main" val="356237560"/>
                  </a:ext>
                </a:extLst>
              </a:tr>
              <a:tr h="70078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4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57" marR="316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</a:rPr>
                        <a:t>Калентьев</a:t>
                      </a:r>
                      <a:r>
                        <a:rPr lang="ru-RU" sz="1200" dirty="0">
                          <a:effectLst/>
                        </a:rPr>
                        <a:t> Алексей Анатольевич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57" marR="3165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директор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57" marR="3165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ООО «50ом Тех.»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57" marR="3165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к.т.н. по специальности 05.12.07 «Антенны, СВЧ-устройства и их технологии»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инженер по специальности «Системы автоматизированного проектирования».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Опыт работы более 14 лет.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57" marR="3165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Консультант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57" marR="31657" marT="0" marB="0"/>
                </a:tc>
                <a:extLst>
                  <a:ext uri="{0D108BD9-81ED-4DB2-BD59-A6C34878D82A}">
                    <a16:rowId xmlns:a16="http://schemas.microsoft.com/office/drawing/2014/main" val="3902083141"/>
                  </a:ext>
                </a:extLst>
              </a:tr>
            </a:tbl>
          </a:graphicData>
        </a:graphic>
      </p:graphicFrame>
      <p:sp>
        <p:nvSpPr>
          <p:cNvPr id="52" name="Text 0">
            <a:extLst>
              <a:ext uri="{FF2B5EF4-FFF2-40B4-BE49-F238E27FC236}">
                <a16:creationId xmlns:a16="http://schemas.microsoft.com/office/drawing/2014/main" id="{F256DFB1-F6B8-4E66-A121-9EC6F0246857}"/>
              </a:ext>
            </a:extLst>
          </p:cNvPr>
          <p:cNvSpPr/>
          <p:nvPr/>
        </p:nvSpPr>
        <p:spPr>
          <a:xfrm>
            <a:off x="542925" y="4350376"/>
            <a:ext cx="3371850" cy="4000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180"/>
              </a:lnSpc>
              <a:buNone/>
            </a:pPr>
            <a:r>
              <a:rPr lang="ru-RU" sz="3000" dirty="0">
                <a:solidFill>
                  <a:srgbClr val="3C388D"/>
                </a:solidFill>
                <a:latin typeface="Times New Roman" panose="02020603050405020304" pitchFamily="18" charset="0"/>
                <a:ea typeface="Nekst Semi Bold" pitchFamily="34" charset="-122"/>
                <a:cs typeface="Times New Roman" panose="02020603050405020304" pitchFamily="18" charset="0"/>
              </a:rPr>
              <a:t>Вакансии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Таблица 20">
            <a:extLst>
              <a:ext uri="{FF2B5EF4-FFF2-40B4-BE49-F238E27FC236}">
                <a16:creationId xmlns:a16="http://schemas.microsoft.com/office/drawing/2014/main" id="{6D8DEB80-49C9-456F-8B79-46D06827CE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5993887"/>
              </p:ext>
            </p:extLst>
          </p:nvPr>
        </p:nvGraphicFramePr>
        <p:xfrm>
          <a:off x="542925" y="4779192"/>
          <a:ext cx="11196792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6107">
                  <a:extLst>
                    <a:ext uri="{9D8B030D-6E8A-4147-A177-3AD203B41FA5}">
                      <a16:colId xmlns:a16="http://schemas.microsoft.com/office/drawing/2014/main" val="1783789720"/>
                    </a:ext>
                  </a:extLst>
                </a:gridCol>
                <a:gridCol w="1868129">
                  <a:extLst>
                    <a:ext uri="{9D8B030D-6E8A-4147-A177-3AD203B41FA5}">
                      <a16:colId xmlns:a16="http://schemas.microsoft.com/office/drawing/2014/main" val="2885332133"/>
                    </a:ext>
                  </a:extLst>
                </a:gridCol>
                <a:gridCol w="8642556">
                  <a:extLst>
                    <a:ext uri="{9D8B030D-6E8A-4147-A177-3AD203B41FA5}">
                      <a16:colId xmlns:a16="http://schemas.microsoft.com/office/drawing/2014/main" val="334818262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effectLst/>
                        </a:rPr>
                        <a:t>№ п/п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Наименование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Задача в проекте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37681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Конструктор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Формирование структуры, отработка аппаратной части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26651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Программист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Автоматизация процессов измерений и обработки измерительной информации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05822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Метролог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Разработка методик (методов) измерений, анализ и оценка погрешностей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58537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Исследователь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Анализ научного задела, патентные исследования, поиск путей решения поставленных задач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633244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FF0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8905875" y="323850"/>
            <a:ext cx="2714626" cy="350813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7248525" y="304800"/>
            <a:ext cx="1333500" cy="382332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2329025" y="1238249"/>
            <a:ext cx="2602352" cy="398486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4998602" y="1238250"/>
            <a:ext cx="3277335" cy="398485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/>
        </p:blipFill>
        <p:spPr>
          <a:xfrm>
            <a:off x="8343165" y="1238249"/>
            <a:ext cx="3277336" cy="398486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/>
        </p:blipFill>
        <p:spPr>
          <a:xfrm>
            <a:off x="561975" y="1238249"/>
            <a:ext cx="1690222" cy="396147"/>
          </a:xfrm>
          <a:prstGeom prst="rect">
            <a:avLst/>
          </a:prstGeom>
        </p:spPr>
      </p:pic>
      <p:pic>
        <p:nvPicPr>
          <p:cNvPr id="8" name="Image 6" descr="&#10;"/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/>
        </p:blipFill>
        <p:spPr>
          <a:xfrm>
            <a:off x="2319428" y="1703960"/>
            <a:ext cx="2603252" cy="923403"/>
          </a:xfrm>
          <a:prstGeom prst="rect">
            <a:avLst/>
          </a:prstGeom>
        </p:spPr>
      </p:pic>
      <p:pic>
        <p:nvPicPr>
          <p:cNvPr id="14" name="Image 12" descr="preencoded.png"/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/>
        </p:blipFill>
        <p:spPr>
          <a:xfrm>
            <a:off x="4998601" y="1703961"/>
            <a:ext cx="3277335" cy="923404"/>
          </a:xfrm>
          <a:prstGeom prst="rect">
            <a:avLst/>
          </a:prstGeom>
        </p:spPr>
      </p:pic>
      <p:pic>
        <p:nvPicPr>
          <p:cNvPr id="15" name="Image 13" descr="preencoded.png"/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/>
        </p:blipFill>
        <p:spPr>
          <a:xfrm>
            <a:off x="8343165" y="1703961"/>
            <a:ext cx="3277335" cy="923402"/>
          </a:xfrm>
          <a:prstGeom prst="rect">
            <a:avLst/>
          </a:prstGeom>
        </p:spPr>
      </p:pic>
      <p:pic>
        <p:nvPicPr>
          <p:cNvPr id="26" name="Image 24" descr="preencoded.png"/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/>
        </p:blipFill>
        <p:spPr>
          <a:xfrm>
            <a:off x="561975" y="1704975"/>
            <a:ext cx="1685925" cy="922388"/>
          </a:xfrm>
          <a:prstGeom prst="rect">
            <a:avLst/>
          </a:prstGeom>
        </p:spPr>
      </p:pic>
      <p:sp>
        <p:nvSpPr>
          <p:cNvPr id="32" name="Text 0"/>
          <p:cNvSpPr/>
          <p:nvPr/>
        </p:nvSpPr>
        <p:spPr>
          <a:xfrm>
            <a:off x="571499" y="663607"/>
            <a:ext cx="3657600" cy="4000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180"/>
              </a:lnSpc>
              <a:buNone/>
            </a:pPr>
            <a:r>
              <a:rPr lang="en-US" sz="3000" dirty="0">
                <a:solidFill>
                  <a:srgbClr val="3C388D"/>
                </a:solidFill>
                <a:latin typeface="Nekst Semi Bold" pitchFamily="34" charset="0"/>
                <a:ea typeface="Nekst Semi Bold" pitchFamily="34" charset="-122"/>
                <a:cs typeface="Nekst Semi Bold" pitchFamily="34" charset="-120"/>
              </a:rPr>
              <a:t>Календарный план</a:t>
            </a:r>
            <a:endParaRPr lang="en-US" sz="3000" dirty="0"/>
          </a:p>
        </p:txBody>
      </p:sp>
      <p:sp>
        <p:nvSpPr>
          <p:cNvPr id="33" name="Text 1"/>
          <p:cNvSpPr/>
          <p:nvPr/>
        </p:nvSpPr>
        <p:spPr>
          <a:xfrm>
            <a:off x="2638732" y="1314629"/>
            <a:ext cx="1990725" cy="1238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1983"/>
              </a:lnSpc>
              <a:buNone/>
            </a:pPr>
            <a:r>
              <a:rPr lang="en-US" sz="1508" dirty="0">
                <a:solidFill>
                  <a:srgbClr val="000000"/>
                </a:solidFill>
                <a:latin typeface="Times New Roman" panose="02020603050405020304" pitchFamily="18" charset="0"/>
                <a:ea typeface="Nekst Medium" pitchFamily="34" charset="-122"/>
                <a:cs typeface="Times New Roman" panose="02020603050405020304" pitchFamily="18" charset="0"/>
              </a:rPr>
              <a:t>Продолжительность</a:t>
            </a:r>
            <a:endParaRPr lang="en-US" sz="1508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 2"/>
          <p:cNvSpPr/>
          <p:nvPr/>
        </p:nvSpPr>
        <p:spPr>
          <a:xfrm>
            <a:off x="5105707" y="1314630"/>
            <a:ext cx="3048000" cy="1238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1983"/>
              </a:lnSpc>
              <a:buNone/>
            </a:pPr>
            <a:r>
              <a:rPr lang="en-US" sz="1508" dirty="0">
                <a:solidFill>
                  <a:srgbClr val="000000"/>
                </a:solidFill>
                <a:latin typeface="Times New Roman" panose="02020603050405020304" pitchFamily="18" charset="0"/>
                <a:ea typeface="Nekst Medium" pitchFamily="34" charset="-122"/>
                <a:cs typeface="Times New Roman" panose="02020603050405020304" pitchFamily="18" charset="0"/>
              </a:rPr>
              <a:t>Работы, выполняемые на этапе</a:t>
            </a:r>
            <a:endParaRPr lang="en-US" sz="1508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 3"/>
          <p:cNvSpPr/>
          <p:nvPr/>
        </p:nvSpPr>
        <p:spPr>
          <a:xfrm>
            <a:off x="8506132" y="1314629"/>
            <a:ext cx="2943225" cy="1238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1983"/>
              </a:lnSpc>
              <a:buNone/>
            </a:pPr>
            <a:r>
              <a:rPr lang="en-US" sz="1508" dirty="0">
                <a:solidFill>
                  <a:srgbClr val="000000"/>
                </a:solidFill>
                <a:latin typeface="Times New Roman" panose="02020603050405020304" pitchFamily="18" charset="0"/>
                <a:ea typeface="Nekst Medium" pitchFamily="34" charset="-122"/>
                <a:cs typeface="Times New Roman" panose="02020603050405020304" pitchFamily="18" charset="0"/>
              </a:rPr>
              <a:t>Результаты выполнения этапа</a:t>
            </a:r>
            <a:endParaRPr lang="en-US" sz="1508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 4"/>
          <p:cNvSpPr/>
          <p:nvPr/>
        </p:nvSpPr>
        <p:spPr>
          <a:xfrm>
            <a:off x="667057" y="1311309"/>
            <a:ext cx="1360048" cy="12714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1983"/>
              </a:lnSpc>
              <a:buNone/>
            </a:pPr>
            <a:r>
              <a:rPr lang="en-US" sz="1508" dirty="0">
                <a:solidFill>
                  <a:srgbClr val="000000"/>
                </a:solidFill>
                <a:latin typeface="Times New Roman" panose="02020603050405020304" pitchFamily="18" charset="0"/>
                <a:ea typeface="Nekst Medium" pitchFamily="34" charset="-122"/>
                <a:cs typeface="Times New Roman" panose="02020603050405020304" pitchFamily="18" charset="0"/>
              </a:rPr>
              <a:t>Этап</a:t>
            </a:r>
            <a:endParaRPr lang="en-US" sz="1508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 5"/>
          <p:cNvSpPr/>
          <p:nvPr/>
        </p:nvSpPr>
        <p:spPr>
          <a:xfrm>
            <a:off x="657225" y="1843982"/>
            <a:ext cx="620844" cy="1963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983"/>
              </a:lnSpc>
              <a:buNone/>
            </a:pPr>
            <a:r>
              <a:rPr lang="en-US" sz="1508" dirty="0">
                <a:solidFill>
                  <a:srgbClr val="000000"/>
                </a:solidFill>
                <a:latin typeface="Times New Roman" panose="02020603050405020304" pitchFamily="18" charset="0"/>
                <a:ea typeface="Nekst Medium" pitchFamily="34" charset="-122"/>
                <a:cs typeface="Times New Roman" panose="02020603050405020304" pitchFamily="18" charset="0"/>
              </a:rPr>
              <a:t>Этап 1</a:t>
            </a:r>
            <a:endParaRPr lang="en-US" sz="1508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Text 6">
            <a:extLst>
              <a:ext uri="{FF2B5EF4-FFF2-40B4-BE49-F238E27FC236}">
                <a16:creationId xmlns:a16="http://schemas.microsoft.com/office/drawing/2014/main" id="{9A899270-5B30-4CE7-B594-EAA90F48DDCA}"/>
              </a:ext>
            </a:extLst>
          </p:cNvPr>
          <p:cNvSpPr/>
          <p:nvPr/>
        </p:nvSpPr>
        <p:spPr>
          <a:xfrm>
            <a:off x="8582025" y="1859138"/>
            <a:ext cx="2505075" cy="4282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725"/>
              </a:lnSpc>
              <a:spcAft>
                <a:spcPts val="450"/>
              </a:spcAft>
            </a:pPr>
            <a:r>
              <a:rPr lang="ru-RU" sz="1500" dirty="0">
                <a:solidFill>
                  <a:srgbClr val="000000"/>
                </a:solidFill>
                <a:latin typeface="Times New Roman" panose="02020603050405020304" pitchFamily="18" charset="0"/>
                <a:ea typeface="Nekst Regular" pitchFamily="34" charset="-122"/>
                <a:cs typeface="Times New Roman" panose="02020603050405020304" pitchFamily="18" charset="0"/>
              </a:rPr>
              <a:t>Состав и характеристики измерительного комплекса</a:t>
            </a:r>
            <a:endParaRPr lang="en-US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Text 6">
            <a:extLst>
              <a:ext uri="{FF2B5EF4-FFF2-40B4-BE49-F238E27FC236}">
                <a16:creationId xmlns:a16="http://schemas.microsoft.com/office/drawing/2014/main" id="{5DCD5F82-BE49-4C9E-979F-F1354AC88F95}"/>
              </a:ext>
            </a:extLst>
          </p:cNvPr>
          <p:cNvSpPr/>
          <p:nvPr/>
        </p:nvSpPr>
        <p:spPr>
          <a:xfrm>
            <a:off x="2493527" y="1841916"/>
            <a:ext cx="2251194" cy="4282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725"/>
              </a:lnSpc>
              <a:spcAft>
                <a:spcPts val="450"/>
              </a:spcAft>
              <a:buNone/>
            </a:pPr>
            <a:r>
              <a:rPr lang="ru-RU" sz="1500" dirty="0">
                <a:solidFill>
                  <a:srgbClr val="000000"/>
                </a:solidFill>
                <a:latin typeface="Times New Roman" panose="02020603050405020304" pitchFamily="18" charset="0"/>
                <a:ea typeface="Nekst Regular" pitchFamily="34" charset="-122"/>
                <a:cs typeface="Times New Roman" panose="02020603050405020304" pitchFamily="18" charset="0"/>
              </a:rPr>
              <a:t>3 месяца</a:t>
            </a:r>
            <a:endParaRPr lang="en-US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Text 6">
            <a:extLst>
              <a:ext uri="{FF2B5EF4-FFF2-40B4-BE49-F238E27FC236}">
                <a16:creationId xmlns:a16="http://schemas.microsoft.com/office/drawing/2014/main" id="{51EBF7AC-8C76-4374-BC22-9261A4A76386}"/>
              </a:ext>
            </a:extLst>
          </p:cNvPr>
          <p:cNvSpPr/>
          <p:nvPr/>
        </p:nvSpPr>
        <p:spPr>
          <a:xfrm>
            <a:off x="5218964" y="1859138"/>
            <a:ext cx="2745165" cy="4282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725"/>
              </a:lnSpc>
              <a:spcAft>
                <a:spcPts val="450"/>
              </a:spcAft>
            </a:pPr>
            <a:r>
              <a:rPr lang="ru-RU" sz="1500" dirty="0">
                <a:solidFill>
                  <a:srgbClr val="000000"/>
                </a:solidFill>
                <a:latin typeface="Times New Roman" panose="02020603050405020304" pitchFamily="18" charset="0"/>
                <a:ea typeface="Nekst Regular" pitchFamily="34" charset="-122"/>
                <a:cs typeface="Times New Roman" panose="02020603050405020304" pitchFamily="18" charset="0"/>
              </a:rPr>
              <a:t>Обоснование требований к составу и характеристикам измерительного комплекса</a:t>
            </a:r>
            <a:endParaRPr lang="en-US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7" name="Image 6" descr="&#10;">
            <a:extLst>
              <a:ext uri="{FF2B5EF4-FFF2-40B4-BE49-F238E27FC236}">
                <a16:creationId xmlns:a16="http://schemas.microsoft.com/office/drawing/2014/main" id="{C4637E03-F2D8-482C-92E4-838BD6D55E0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/>
        </p:blipFill>
        <p:spPr>
          <a:xfrm>
            <a:off x="2314511" y="2701936"/>
            <a:ext cx="2603252" cy="923403"/>
          </a:xfrm>
          <a:prstGeom prst="rect">
            <a:avLst/>
          </a:prstGeom>
        </p:spPr>
      </p:pic>
      <p:pic>
        <p:nvPicPr>
          <p:cNvPr id="58" name="Image 12" descr="preencoded.png">
            <a:extLst>
              <a:ext uri="{FF2B5EF4-FFF2-40B4-BE49-F238E27FC236}">
                <a16:creationId xmlns:a16="http://schemas.microsoft.com/office/drawing/2014/main" id="{95BFEEA4-5F27-47B3-A685-95F6697F6699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/>
        </p:blipFill>
        <p:spPr>
          <a:xfrm>
            <a:off x="4993684" y="2701937"/>
            <a:ext cx="3277335" cy="923404"/>
          </a:xfrm>
          <a:prstGeom prst="rect">
            <a:avLst/>
          </a:prstGeom>
        </p:spPr>
      </p:pic>
      <p:pic>
        <p:nvPicPr>
          <p:cNvPr id="59" name="Image 13" descr="preencoded.png">
            <a:extLst>
              <a:ext uri="{FF2B5EF4-FFF2-40B4-BE49-F238E27FC236}">
                <a16:creationId xmlns:a16="http://schemas.microsoft.com/office/drawing/2014/main" id="{6858128D-0CC2-49D8-A421-2617AA7DDDED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/>
        </p:blipFill>
        <p:spPr>
          <a:xfrm>
            <a:off x="8338248" y="2701937"/>
            <a:ext cx="3277335" cy="923402"/>
          </a:xfrm>
          <a:prstGeom prst="rect">
            <a:avLst/>
          </a:prstGeom>
        </p:spPr>
      </p:pic>
      <p:pic>
        <p:nvPicPr>
          <p:cNvPr id="60" name="Image 24" descr="preencoded.png">
            <a:extLst>
              <a:ext uri="{FF2B5EF4-FFF2-40B4-BE49-F238E27FC236}">
                <a16:creationId xmlns:a16="http://schemas.microsoft.com/office/drawing/2014/main" id="{4D1E1E65-6B81-4550-8677-B3AD6694BE29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/>
        </p:blipFill>
        <p:spPr>
          <a:xfrm>
            <a:off x="557058" y="2702951"/>
            <a:ext cx="1685925" cy="922388"/>
          </a:xfrm>
          <a:prstGeom prst="rect">
            <a:avLst/>
          </a:prstGeom>
        </p:spPr>
      </p:pic>
      <p:sp>
        <p:nvSpPr>
          <p:cNvPr id="61" name="Text 5">
            <a:extLst>
              <a:ext uri="{FF2B5EF4-FFF2-40B4-BE49-F238E27FC236}">
                <a16:creationId xmlns:a16="http://schemas.microsoft.com/office/drawing/2014/main" id="{2FBC718F-8D76-4597-9759-4E5599B06203}"/>
              </a:ext>
            </a:extLst>
          </p:cNvPr>
          <p:cNvSpPr/>
          <p:nvPr/>
        </p:nvSpPr>
        <p:spPr>
          <a:xfrm>
            <a:off x="652308" y="2841958"/>
            <a:ext cx="620844" cy="1963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983"/>
              </a:lnSpc>
              <a:buNone/>
            </a:pPr>
            <a:r>
              <a:rPr lang="en-US" sz="1508" dirty="0" err="1">
                <a:solidFill>
                  <a:srgbClr val="000000"/>
                </a:solidFill>
                <a:latin typeface="Times New Roman" panose="02020603050405020304" pitchFamily="18" charset="0"/>
                <a:ea typeface="Nekst Medium" pitchFamily="34" charset="-122"/>
                <a:cs typeface="Times New Roman" panose="02020603050405020304" pitchFamily="18" charset="0"/>
              </a:rPr>
              <a:t>Этап</a:t>
            </a:r>
            <a:r>
              <a:rPr lang="en-US" sz="1508" dirty="0">
                <a:solidFill>
                  <a:srgbClr val="000000"/>
                </a:solidFill>
                <a:latin typeface="Times New Roman" panose="02020603050405020304" pitchFamily="18" charset="0"/>
                <a:ea typeface="Nekst Medium" pitchFamily="34" charset="-122"/>
                <a:cs typeface="Times New Roman" panose="02020603050405020304" pitchFamily="18" charset="0"/>
              </a:rPr>
              <a:t> </a:t>
            </a:r>
            <a:r>
              <a:rPr lang="ru-RU" sz="1508" dirty="0">
                <a:solidFill>
                  <a:srgbClr val="000000"/>
                </a:solidFill>
                <a:latin typeface="Times New Roman" panose="02020603050405020304" pitchFamily="18" charset="0"/>
                <a:ea typeface="Nekst Medium" pitchFamily="34" charset="-122"/>
                <a:cs typeface="Times New Roman" panose="02020603050405020304" pitchFamily="18" charset="0"/>
              </a:rPr>
              <a:t>2</a:t>
            </a:r>
            <a:endParaRPr lang="en-US" sz="1508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Text 6">
            <a:extLst>
              <a:ext uri="{FF2B5EF4-FFF2-40B4-BE49-F238E27FC236}">
                <a16:creationId xmlns:a16="http://schemas.microsoft.com/office/drawing/2014/main" id="{BFB4BA08-5F8E-4336-AEF2-48A9B4273575}"/>
              </a:ext>
            </a:extLst>
          </p:cNvPr>
          <p:cNvSpPr/>
          <p:nvPr/>
        </p:nvSpPr>
        <p:spPr>
          <a:xfrm>
            <a:off x="8577108" y="2857114"/>
            <a:ext cx="2505075" cy="4282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725"/>
              </a:lnSpc>
              <a:spcAft>
                <a:spcPts val="450"/>
              </a:spcAft>
            </a:pPr>
            <a:r>
              <a:rPr lang="ru-RU" sz="1500" dirty="0">
                <a:solidFill>
                  <a:srgbClr val="000000"/>
                </a:solidFill>
                <a:latin typeface="Times New Roman" panose="02020603050405020304" pitchFamily="18" charset="0"/>
                <a:ea typeface="Nekst Regular" pitchFamily="34" charset="-122"/>
                <a:cs typeface="Times New Roman" panose="02020603050405020304" pitchFamily="18" charset="0"/>
              </a:rPr>
              <a:t>Оснастка для измерений и калибровки</a:t>
            </a:r>
            <a:endParaRPr lang="en-US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Text 6">
            <a:extLst>
              <a:ext uri="{FF2B5EF4-FFF2-40B4-BE49-F238E27FC236}">
                <a16:creationId xmlns:a16="http://schemas.microsoft.com/office/drawing/2014/main" id="{662B39DD-9BE4-4320-9684-0E6A5372058D}"/>
              </a:ext>
            </a:extLst>
          </p:cNvPr>
          <p:cNvSpPr/>
          <p:nvPr/>
        </p:nvSpPr>
        <p:spPr>
          <a:xfrm>
            <a:off x="2488610" y="2839892"/>
            <a:ext cx="2251194" cy="4282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725"/>
              </a:lnSpc>
              <a:spcAft>
                <a:spcPts val="450"/>
              </a:spcAft>
              <a:buNone/>
            </a:pPr>
            <a:r>
              <a:rPr lang="ru-RU" sz="1500" dirty="0">
                <a:solidFill>
                  <a:srgbClr val="000000"/>
                </a:solidFill>
                <a:latin typeface="Times New Roman" panose="02020603050405020304" pitchFamily="18" charset="0"/>
                <a:ea typeface="Nekst Regular" pitchFamily="34" charset="-122"/>
                <a:cs typeface="Times New Roman" panose="02020603050405020304" pitchFamily="18" charset="0"/>
              </a:rPr>
              <a:t>6 месяцев</a:t>
            </a:r>
            <a:endParaRPr lang="en-US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Text 6">
            <a:extLst>
              <a:ext uri="{FF2B5EF4-FFF2-40B4-BE49-F238E27FC236}">
                <a16:creationId xmlns:a16="http://schemas.microsoft.com/office/drawing/2014/main" id="{D037071C-F1F9-4E79-BD75-2FE59451CCA9}"/>
              </a:ext>
            </a:extLst>
          </p:cNvPr>
          <p:cNvSpPr/>
          <p:nvPr/>
        </p:nvSpPr>
        <p:spPr>
          <a:xfrm>
            <a:off x="5214047" y="2857114"/>
            <a:ext cx="2750082" cy="4282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725"/>
              </a:lnSpc>
              <a:spcAft>
                <a:spcPts val="450"/>
              </a:spcAft>
            </a:pPr>
            <a:r>
              <a:rPr lang="ru-RU" sz="1500" dirty="0">
                <a:solidFill>
                  <a:srgbClr val="000000"/>
                </a:solidFill>
                <a:latin typeface="Times New Roman" panose="02020603050405020304" pitchFamily="18" charset="0"/>
                <a:ea typeface="Nekst Regular" pitchFamily="34" charset="-122"/>
                <a:cs typeface="Times New Roman" panose="02020603050405020304" pitchFamily="18" charset="0"/>
              </a:rPr>
              <a:t>Разработка специальной оснастки для измерений и калибровки</a:t>
            </a:r>
            <a:endParaRPr lang="en-US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5" name="Image 6" descr="&#10;">
            <a:extLst>
              <a:ext uri="{FF2B5EF4-FFF2-40B4-BE49-F238E27FC236}">
                <a16:creationId xmlns:a16="http://schemas.microsoft.com/office/drawing/2014/main" id="{99B0C58D-9545-4D1B-86C2-19011356C29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/>
        </p:blipFill>
        <p:spPr>
          <a:xfrm>
            <a:off x="2309598" y="3719578"/>
            <a:ext cx="2603252" cy="923403"/>
          </a:xfrm>
          <a:prstGeom prst="rect">
            <a:avLst/>
          </a:prstGeom>
        </p:spPr>
      </p:pic>
      <p:pic>
        <p:nvPicPr>
          <p:cNvPr id="66" name="Image 12" descr="preencoded.png">
            <a:extLst>
              <a:ext uri="{FF2B5EF4-FFF2-40B4-BE49-F238E27FC236}">
                <a16:creationId xmlns:a16="http://schemas.microsoft.com/office/drawing/2014/main" id="{13FBB9D9-EBEC-4E3F-995B-A76F089F95F8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/>
        </p:blipFill>
        <p:spPr>
          <a:xfrm>
            <a:off x="4988771" y="3719579"/>
            <a:ext cx="3277335" cy="923404"/>
          </a:xfrm>
          <a:prstGeom prst="rect">
            <a:avLst/>
          </a:prstGeom>
        </p:spPr>
      </p:pic>
      <p:pic>
        <p:nvPicPr>
          <p:cNvPr id="67" name="Image 13" descr="preencoded.png">
            <a:extLst>
              <a:ext uri="{FF2B5EF4-FFF2-40B4-BE49-F238E27FC236}">
                <a16:creationId xmlns:a16="http://schemas.microsoft.com/office/drawing/2014/main" id="{F2622B67-87F0-4532-A00B-5D8A0811B6A4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/>
        </p:blipFill>
        <p:spPr>
          <a:xfrm>
            <a:off x="8333335" y="3719579"/>
            <a:ext cx="3277335" cy="923402"/>
          </a:xfrm>
          <a:prstGeom prst="rect">
            <a:avLst/>
          </a:prstGeom>
        </p:spPr>
      </p:pic>
      <p:pic>
        <p:nvPicPr>
          <p:cNvPr id="68" name="Image 24" descr="preencoded.png">
            <a:extLst>
              <a:ext uri="{FF2B5EF4-FFF2-40B4-BE49-F238E27FC236}">
                <a16:creationId xmlns:a16="http://schemas.microsoft.com/office/drawing/2014/main" id="{D7DE24CF-63C5-4261-9B1C-10B137D34D19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/>
        </p:blipFill>
        <p:spPr>
          <a:xfrm>
            <a:off x="552145" y="3720593"/>
            <a:ext cx="1685925" cy="922388"/>
          </a:xfrm>
          <a:prstGeom prst="rect">
            <a:avLst/>
          </a:prstGeom>
        </p:spPr>
      </p:pic>
      <p:sp>
        <p:nvSpPr>
          <p:cNvPr id="69" name="Text 5">
            <a:extLst>
              <a:ext uri="{FF2B5EF4-FFF2-40B4-BE49-F238E27FC236}">
                <a16:creationId xmlns:a16="http://schemas.microsoft.com/office/drawing/2014/main" id="{87D23375-A8D4-4270-864B-CABCB45B864F}"/>
              </a:ext>
            </a:extLst>
          </p:cNvPr>
          <p:cNvSpPr/>
          <p:nvPr/>
        </p:nvSpPr>
        <p:spPr>
          <a:xfrm>
            <a:off x="647395" y="3859600"/>
            <a:ext cx="620844" cy="1963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983"/>
              </a:lnSpc>
              <a:buNone/>
            </a:pPr>
            <a:r>
              <a:rPr lang="en-US" sz="1508" dirty="0" err="1">
                <a:solidFill>
                  <a:srgbClr val="000000"/>
                </a:solidFill>
                <a:latin typeface="Times New Roman" panose="02020603050405020304" pitchFamily="18" charset="0"/>
                <a:ea typeface="Nekst Medium" pitchFamily="34" charset="-122"/>
                <a:cs typeface="Times New Roman" panose="02020603050405020304" pitchFamily="18" charset="0"/>
              </a:rPr>
              <a:t>Этап</a:t>
            </a:r>
            <a:r>
              <a:rPr lang="en-US" sz="1508" dirty="0">
                <a:solidFill>
                  <a:srgbClr val="000000"/>
                </a:solidFill>
                <a:latin typeface="Times New Roman" panose="02020603050405020304" pitchFamily="18" charset="0"/>
                <a:ea typeface="Nekst Medium" pitchFamily="34" charset="-122"/>
                <a:cs typeface="Times New Roman" panose="02020603050405020304" pitchFamily="18" charset="0"/>
              </a:rPr>
              <a:t> </a:t>
            </a:r>
            <a:r>
              <a:rPr lang="ru-RU" sz="1508" dirty="0">
                <a:solidFill>
                  <a:srgbClr val="000000"/>
                </a:solidFill>
                <a:latin typeface="Times New Roman" panose="02020603050405020304" pitchFamily="18" charset="0"/>
                <a:ea typeface="Nekst Medium" pitchFamily="34" charset="-122"/>
                <a:cs typeface="Times New Roman" panose="02020603050405020304" pitchFamily="18" charset="0"/>
              </a:rPr>
              <a:t>3</a:t>
            </a:r>
            <a:endParaRPr lang="en-US" sz="1508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Text 6">
            <a:extLst>
              <a:ext uri="{FF2B5EF4-FFF2-40B4-BE49-F238E27FC236}">
                <a16:creationId xmlns:a16="http://schemas.microsoft.com/office/drawing/2014/main" id="{218AB96F-DE6A-4DE5-A9B2-F6BC9BFD3963}"/>
              </a:ext>
            </a:extLst>
          </p:cNvPr>
          <p:cNvSpPr/>
          <p:nvPr/>
        </p:nvSpPr>
        <p:spPr>
          <a:xfrm>
            <a:off x="8572195" y="3874756"/>
            <a:ext cx="2505075" cy="4282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725"/>
              </a:lnSpc>
              <a:spcAft>
                <a:spcPts val="450"/>
              </a:spcAft>
            </a:pPr>
            <a:r>
              <a:rPr lang="ru-RU" sz="1500" dirty="0">
                <a:solidFill>
                  <a:srgbClr val="000000"/>
                </a:solidFill>
                <a:latin typeface="Times New Roman" panose="02020603050405020304" pitchFamily="18" charset="0"/>
                <a:ea typeface="Nekst Regular" pitchFamily="34" charset="-122"/>
                <a:cs typeface="Times New Roman" panose="02020603050405020304" pitchFamily="18" charset="0"/>
              </a:rPr>
              <a:t>Методики измерений и калибровки</a:t>
            </a:r>
            <a:endParaRPr lang="en-US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" name="Text 6">
            <a:extLst>
              <a:ext uri="{FF2B5EF4-FFF2-40B4-BE49-F238E27FC236}">
                <a16:creationId xmlns:a16="http://schemas.microsoft.com/office/drawing/2014/main" id="{BE367ED2-6BDE-4915-A63E-E9ADFADA60CB}"/>
              </a:ext>
            </a:extLst>
          </p:cNvPr>
          <p:cNvSpPr/>
          <p:nvPr/>
        </p:nvSpPr>
        <p:spPr>
          <a:xfrm>
            <a:off x="2483697" y="3857534"/>
            <a:ext cx="2251194" cy="4282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725"/>
              </a:lnSpc>
              <a:spcAft>
                <a:spcPts val="450"/>
              </a:spcAft>
              <a:buNone/>
            </a:pPr>
            <a:r>
              <a:rPr lang="ru-RU" sz="1500" dirty="0">
                <a:solidFill>
                  <a:srgbClr val="000000"/>
                </a:solidFill>
                <a:latin typeface="Times New Roman" panose="02020603050405020304" pitchFamily="18" charset="0"/>
                <a:ea typeface="Nekst Regular" pitchFamily="34" charset="-122"/>
                <a:cs typeface="Times New Roman" panose="02020603050405020304" pitchFamily="18" charset="0"/>
              </a:rPr>
              <a:t>6 месяцев</a:t>
            </a:r>
            <a:endParaRPr lang="en-US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Text 6">
            <a:extLst>
              <a:ext uri="{FF2B5EF4-FFF2-40B4-BE49-F238E27FC236}">
                <a16:creationId xmlns:a16="http://schemas.microsoft.com/office/drawing/2014/main" id="{1C299852-D45D-4E0F-9E53-A9DC58C04304}"/>
              </a:ext>
            </a:extLst>
          </p:cNvPr>
          <p:cNvSpPr/>
          <p:nvPr/>
        </p:nvSpPr>
        <p:spPr>
          <a:xfrm>
            <a:off x="5209134" y="3874756"/>
            <a:ext cx="2834580" cy="4282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725"/>
              </a:lnSpc>
              <a:spcAft>
                <a:spcPts val="450"/>
              </a:spcAft>
            </a:pPr>
            <a:r>
              <a:rPr lang="ru-RU" sz="1500" dirty="0">
                <a:solidFill>
                  <a:srgbClr val="000000"/>
                </a:solidFill>
                <a:latin typeface="Times New Roman" panose="02020603050405020304" pitchFamily="18" charset="0"/>
                <a:ea typeface="Nekst Regular" pitchFamily="34" charset="-122"/>
                <a:cs typeface="Times New Roman" panose="02020603050405020304" pitchFamily="18" charset="0"/>
              </a:rPr>
              <a:t>Разработка и апробация методик измерений и калибровки</a:t>
            </a:r>
            <a:endParaRPr lang="en-US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3" name="Image 6" descr="&#10;">
            <a:extLst>
              <a:ext uri="{FF2B5EF4-FFF2-40B4-BE49-F238E27FC236}">
                <a16:creationId xmlns:a16="http://schemas.microsoft.com/office/drawing/2014/main" id="{78D1611A-23C1-4B9A-824D-C3CBAB62907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/>
        </p:blipFill>
        <p:spPr>
          <a:xfrm>
            <a:off x="2314517" y="4727384"/>
            <a:ext cx="2603252" cy="923403"/>
          </a:xfrm>
          <a:prstGeom prst="rect">
            <a:avLst/>
          </a:prstGeom>
        </p:spPr>
      </p:pic>
      <p:pic>
        <p:nvPicPr>
          <p:cNvPr id="74" name="Image 12" descr="preencoded.png">
            <a:extLst>
              <a:ext uri="{FF2B5EF4-FFF2-40B4-BE49-F238E27FC236}">
                <a16:creationId xmlns:a16="http://schemas.microsoft.com/office/drawing/2014/main" id="{AB3A03EE-B6C4-4CF5-B306-C31F04C24C9C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/>
        </p:blipFill>
        <p:spPr>
          <a:xfrm>
            <a:off x="4993690" y="4727385"/>
            <a:ext cx="3277335" cy="923404"/>
          </a:xfrm>
          <a:prstGeom prst="rect">
            <a:avLst/>
          </a:prstGeom>
        </p:spPr>
      </p:pic>
      <p:pic>
        <p:nvPicPr>
          <p:cNvPr id="75" name="Image 13" descr="preencoded.png">
            <a:extLst>
              <a:ext uri="{FF2B5EF4-FFF2-40B4-BE49-F238E27FC236}">
                <a16:creationId xmlns:a16="http://schemas.microsoft.com/office/drawing/2014/main" id="{E56BEA62-1E42-4A2F-9036-4BE77F0D4557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/>
        </p:blipFill>
        <p:spPr>
          <a:xfrm>
            <a:off x="8338254" y="4727385"/>
            <a:ext cx="3277335" cy="923402"/>
          </a:xfrm>
          <a:prstGeom prst="rect">
            <a:avLst/>
          </a:prstGeom>
        </p:spPr>
      </p:pic>
      <p:pic>
        <p:nvPicPr>
          <p:cNvPr id="76" name="Image 24" descr="preencoded.png">
            <a:extLst>
              <a:ext uri="{FF2B5EF4-FFF2-40B4-BE49-F238E27FC236}">
                <a16:creationId xmlns:a16="http://schemas.microsoft.com/office/drawing/2014/main" id="{AA219B13-33D6-427B-8584-95A9510C5481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/>
        </p:blipFill>
        <p:spPr>
          <a:xfrm>
            <a:off x="557064" y="4728399"/>
            <a:ext cx="1685925" cy="922388"/>
          </a:xfrm>
          <a:prstGeom prst="rect">
            <a:avLst/>
          </a:prstGeom>
        </p:spPr>
      </p:pic>
      <p:sp>
        <p:nvSpPr>
          <p:cNvPr id="77" name="Text 5">
            <a:extLst>
              <a:ext uri="{FF2B5EF4-FFF2-40B4-BE49-F238E27FC236}">
                <a16:creationId xmlns:a16="http://schemas.microsoft.com/office/drawing/2014/main" id="{93624945-5398-41F1-A967-9D5FABC95EFB}"/>
              </a:ext>
            </a:extLst>
          </p:cNvPr>
          <p:cNvSpPr/>
          <p:nvPr/>
        </p:nvSpPr>
        <p:spPr>
          <a:xfrm>
            <a:off x="652314" y="4867406"/>
            <a:ext cx="620844" cy="1963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983"/>
              </a:lnSpc>
              <a:buNone/>
            </a:pPr>
            <a:r>
              <a:rPr lang="en-US" sz="1508" dirty="0" err="1">
                <a:solidFill>
                  <a:srgbClr val="000000"/>
                </a:solidFill>
                <a:latin typeface="Times New Roman" panose="02020603050405020304" pitchFamily="18" charset="0"/>
                <a:ea typeface="Nekst Medium" pitchFamily="34" charset="-122"/>
                <a:cs typeface="Times New Roman" panose="02020603050405020304" pitchFamily="18" charset="0"/>
              </a:rPr>
              <a:t>Этап</a:t>
            </a:r>
            <a:r>
              <a:rPr lang="en-US" sz="1508" dirty="0">
                <a:solidFill>
                  <a:srgbClr val="000000"/>
                </a:solidFill>
                <a:latin typeface="Times New Roman" panose="02020603050405020304" pitchFamily="18" charset="0"/>
                <a:ea typeface="Nekst Medium" pitchFamily="34" charset="-122"/>
                <a:cs typeface="Times New Roman" panose="02020603050405020304" pitchFamily="18" charset="0"/>
              </a:rPr>
              <a:t> </a:t>
            </a:r>
            <a:r>
              <a:rPr lang="ru-RU" sz="1508" dirty="0">
                <a:solidFill>
                  <a:srgbClr val="000000"/>
                </a:solidFill>
                <a:latin typeface="Times New Roman" panose="02020603050405020304" pitchFamily="18" charset="0"/>
                <a:ea typeface="Nekst Medium" pitchFamily="34" charset="-122"/>
                <a:cs typeface="Times New Roman" panose="02020603050405020304" pitchFamily="18" charset="0"/>
              </a:rPr>
              <a:t>4</a:t>
            </a:r>
            <a:endParaRPr lang="en-US" sz="1508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8" name="Text 6">
            <a:extLst>
              <a:ext uri="{FF2B5EF4-FFF2-40B4-BE49-F238E27FC236}">
                <a16:creationId xmlns:a16="http://schemas.microsoft.com/office/drawing/2014/main" id="{9B974C9B-FCE7-4489-92D6-AA629CB70902}"/>
              </a:ext>
            </a:extLst>
          </p:cNvPr>
          <p:cNvSpPr/>
          <p:nvPr/>
        </p:nvSpPr>
        <p:spPr>
          <a:xfrm>
            <a:off x="8577114" y="4882562"/>
            <a:ext cx="2505075" cy="4282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725"/>
              </a:lnSpc>
              <a:spcAft>
                <a:spcPts val="450"/>
              </a:spcAft>
            </a:pPr>
            <a:r>
              <a:rPr lang="ru-RU" sz="1500" dirty="0">
                <a:solidFill>
                  <a:srgbClr val="000000"/>
                </a:solidFill>
                <a:latin typeface="Times New Roman" panose="02020603050405020304" pitchFamily="18" charset="0"/>
                <a:ea typeface="Nekst Regular" pitchFamily="34" charset="-122"/>
                <a:cs typeface="Times New Roman" panose="02020603050405020304" pitchFamily="18" charset="0"/>
              </a:rPr>
              <a:t>Программное обеспечение для экстракции параметров моделей</a:t>
            </a:r>
            <a:endParaRPr lang="en-US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9" name="Text 6">
            <a:extLst>
              <a:ext uri="{FF2B5EF4-FFF2-40B4-BE49-F238E27FC236}">
                <a16:creationId xmlns:a16="http://schemas.microsoft.com/office/drawing/2014/main" id="{657DEC13-F384-4311-935A-5EDE4E217EC9}"/>
              </a:ext>
            </a:extLst>
          </p:cNvPr>
          <p:cNvSpPr/>
          <p:nvPr/>
        </p:nvSpPr>
        <p:spPr>
          <a:xfrm>
            <a:off x="2488616" y="4865340"/>
            <a:ext cx="2251194" cy="4282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725"/>
              </a:lnSpc>
              <a:spcAft>
                <a:spcPts val="450"/>
              </a:spcAft>
              <a:buNone/>
            </a:pPr>
            <a:r>
              <a:rPr lang="ru-RU" sz="1500" dirty="0">
                <a:solidFill>
                  <a:srgbClr val="000000"/>
                </a:solidFill>
                <a:latin typeface="Times New Roman" panose="02020603050405020304" pitchFamily="18" charset="0"/>
                <a:ea typeface="Nekst Regular" pitchFamily="34" charset="-122"/>
                <a:cs typeface="Times New Roman" panose="02020603050405020304" pitchFamily="18" charset="0"/>
              </a:rPr>
              <a:t>6 месяцев</a:t>
            </a:r>
            <a:endParaRPr lang="en-US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0" name="Text 6">
            <a:extLst>
              <a:ext uri="{FF2B5EF4-FFF2-40B4-BE49-F238E27FC236}">
                <a16:creationId xmlns:a16="http://schemas.microsoft.com/office/drawing/2014/main" id="{4EEF6D48-629B-4953-9EED-EDD3BDE23D27}"/>
              </a:ext>
            </a:extLst>
          </p:cNvPr>
          <p:cNvSpPr/>
          <p:nvPr/>
        </p:nvSpPr>
        <p:spPr>
          <a:xfrm>
            <a:off x="5214053" y="4882562"/>
            <a:ext cx="2829661" cy="4282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725"/>
              </a:lnSpc>
              <a:spcAft>
                <a:spcPts val="450"/>
              </a:spcAft>
            </a:pPr>
            <a:r>
              <a:rPr lang="ru-RU" sz="1500" dirty="0">
                <a:solidFill>
                  <a:srgbClr val="000000"/>
                </a:solidFill>
                <a:latin typeface="Times New Roman" panose="02020603050405020304" pitchFamily="18" charset="0"/>
                <a:ea typeface="Nekst Regular" pitchFamily="34" charset="-122"/>
                <a:cs typeface="Times New Roman" panose="02020603050405020304" pitchFamily="18" charset="0"/>
              </a:rPr>
              <a:t>Разработка специального программного обеспечения для экстракции параметров моделей</a:t>
            </a:r>
            <a:endParaRPr lang="en-US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2108</TotalTime>
  <Words>654</Words>
  <Application>Microsoft Office PowerPoint</Application>
  <PresentationFormat>Широкоэкранный</PresentationFormat>
  <Paragraphs>124</Paragraphs>
  <Slides>6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3" baseType="lpstr">
      <vt:lpstr>Arial</vt:lpstr>
      <vt:lpstr>Calibri</vt:lpstr>
      <vt:lpstr>Nekst Medium</vt:lpstr>
      <vt:lpstr>Nekst Regular</vt:lpstr>
      <vt:lpstr>Nekst Semi Bold</vt:lpstr>
      <vt:lpstr>Times New Roman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User</cp:lastModifiedBy>
  <cp:revision>55</cp:revision>
  <dcterms:created xsi:type="dcterms:W3CDTF">2023-08-31T10:29:41Z</dcterms:created>
  <dcterms:modified xsi:type="dcterms:W3CDTF">2024-08-07T17:31:47Z</dcterms:modified>
</cp:coreProperties>
</file>